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6"/>
  </p:notesMasterIdLst>
  <p:sldIdLst>
    <p:sldId id="257" r:id="rId5"/>
    <p:sldId id="2147047053" r:id="rId6"/>
    <p:sldId id="2147047071" r:id="rId7"/>
    <p:sldId id="2147047004" r:id="rId8"/>
    <p:sldId id="2147047005" r:id="rId9"/>
    <p:sldId id="269"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65" r:id="rId27"/>
    <p:sldId id="2147047066" r:id="rId28"/>
    <p:sldId id="2147047067" r:id="rId29"/>
    <p:sldId id="214704706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60" r:id="rId41"/>
    <p:sldId id="2147047031" r:id="rId42"/>
    <p:sldId id="2147047044" r:id="rId43"/>
    <p:sldId id="2147047046" r:id="rId44"/>
    <p:sldId id="2147047070" r:id="rId45"/>
    <p:sldId id="2147047018" r:id="rId46"/>
    <p:sldId id="2147047019" r:id="rId47"/>
    <p:sldId id="2147047020" r:id="rId48"/>
    <p:sldId id="2147047021" r:id="rId49"/>
    <p:sldId id="2147047063" r:id="rId50"/>
    <p:sldId id="2147047064" r:id="rId51"/>
    <p:sldId id="2147047023" r:id="rId52"/>
    <p:sldId id="256" r:id="rId53"/>
    <p:sldId id="2147047072" r:id="rId54"/>
    <p:sldId id="260"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43"/>
    <p:restoredTop sz="96154"/>
  </p:normalViewPr>
  <p:slideViewPr>
    <p:cSldViewPr snapToGrid="0">
      <p:cViewPr varScale="1">
        <p:scale>
          <a:sx n="123" d="100"/>
          <a:sy n="123" d="100"/>
        </p:scale>
        <p:origin x="192" y="728"/>
      </p:cViewPr>
      <p:guideLst>
        <p:guide orient="horz" pos="1620"/>
        <p:guide pos="2880"/>
      </p:guideLst>
    </p:cSldViewPr>
  </p:slideViewPr>
  <p:outlineViewPr>
    <p:cViewPr>
      <p:scale>
        <a:sx n="33" d="100"/>
        <a:sy n="33" d="100"/>
      </p:scale>
      <p:origin x="0" y="-108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err="1"/>
              <a:t>Reuiões</a:t>
            </a:r>
            <a:r>
              <a:rPr lang="pt-BR" dirty="0"/>
              <a:t> PC realizadas com CGSII - SEIDIGI</a:t>
            </a:r>
            <a:r>
              <a:rPr lang="pt-BR" baseline="0" dirty="0"/>
              <a:t> em 2023 </a:t>
            </a:r>
            <a:br>
              <a:rPr lang="pt-BR" baseline="0" dirty="0"/>
            </a:br>
            <a:r>
              <a:rPr lang="pt-BR" baseline="0" dirty="0"/>
              <a:t>( N=34)</a:t>
            </a:r>
            <a:r>
              <a:rPr lang="pt-BR"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G</a:t>
            </a:r>
            <a:r>
              <a:rPr lang="en-US" dirty="0"/>
              <a:t>u</a:t>
            </a:r>
            <a:r>
              <a:rPr lang="en-BR" dirty="0"/>
              <a:t>ia ANS transforma G</a:t>
            </a:r>
            <a:r>
              <a:rPr lang="en-US" dirty="0"/>
              <a:t>u</a:t>
            </a:r>
            <a:r>
              <a:rPr lang="en-BR" dirty="0"/>
              <a:t>ias TISS em XML para FHIR  = caso de uso em baixo de IPS. </a:t>
            </a:r>
            <a:r>
              <a:rPr lang="en-US" dirty="0"/>
              <a:t>O</a:t>
            </a:r>
            <a:r>
              <a:rPr lang="en-BR" dirty="0"/>
              <a:t> Projeto PQDAS será apresentado a seguir no horário das 11h30 em diante.</a:t>
            </a:r>
          </a:p>
          <a:p>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44</a:t>
            </a:fld>
            <a:endParaRPr lang="en-BR"/>
          </a:p>
        </p:txBody>
      </p:sp>
    </p:spTree>
    <p:extLst>
      <p:ext uri="{BB962C8B-B14F-4D97-AF65-F5344CB8AC3E}">
        <p14:creationId xmlns:p14="http://schemas.microsoft.com/office/powerpoint/2010/main" val="2613772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Paula Xavier coordenadora, Robson Coordenadro de P</a:t>
            </a:r>
            <a:r>
              <a:rPr lang="en-US" dirty="0"/>
              <a:t>a</a:t>
            </a:r>
            <a:r>
              <a:rPr lang="en-BR" dirty="0"/>
              <a:t>drões, Eq Téncia – Blanda, Valter, Ligieize, Igor, E</a:t>
            </a:r>
            <a:r>
              <a:rPr lang="en-US" dirty="0"/>
              <a:t>l</a:t>
            </a:r>
            <a:r>
              <a:rPr lang="en-BR" dirty="0"/>
              <a:t>ivan, Viviane</a:t>
            </a:r>
          </a:p>
        </p:txBody>
      </p:sp>
      <p:sp>
        <p:nvSpPr>
          <p:cNvPr id="4" name="Slide Number Placeholder 3"/>
          <p:cNvSpPr>
            <a:spLocks noGrp="1"/>
          </p:cNvSpPr>
          <p:nvPr>
            <p:ph type="sldNum" sz="quarter" idx="5"/>
          </p:nvPr>
        </p:nvSpPr>
        <p:spPr/>
        <p:txBody>
          <a:bodyPr/>
          <a:lstStyle/>
          <a:p>
            <a:fld id="{02636663-6254-A74E-B309-1083EB70F8D9}" type="slidenum">
              <a:rPr lang="en-BR" smtClean="0"/>
              <a:t>48</a:t>
            </a:fld>
            <a:endParaRPr lang="en-BR"/>
          </a:p>
        </p:txBody>
      </p:sp>
    </p:spTree>
    <p:extLst>
      <p:ext uri="{BB962C8B-B14F-4D97-AF65-F5344CB8AC3E}">
        <p14:creationId xmlns:p14="http://schemas.microsoft.com/office/powerpoint/2010/main" val="3239975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pPr lvl="0"/>
            <a:r>
              <a:rPr lang="en-US"/>
              <a:t>Click to edit Master text styles</a:t>
            </a: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19/12/2023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hyperlink" Target="https://www.linkedin.com/in/lucas-eduardo-schoenfelder-ba1713193/overlay/about-this-profile/" TargetMode="External"/><Relationship Id="rId13" Type="http://schemas.openxmlformats.org/officeDocument/2006/relationships/image" Target="../media/image60.jp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59.jpe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8.png"/><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referents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A16331-2B37-F9AC-1A7E-E4876ED18BD9}"/>
              </a:ext>
            </a:extLst>
          </p:cNvPr>
          <p:cNvSpPr>
            <a:spLocks noGrp="1"/>
          </p:cNvSpPr>
          <p:nvPr>
            <p:ph type="title"/>
          </p:nvPr>
        </p:nvSpPr>
        <p:spPr>
          <a:xfrm>
            <a:off x="311700" y="142348"/>
            <a:ext cx="8520600" cy="572700"/>
          </a:xfrm>
        </p:spPr>
        <p:txBody>
          <a:bodyPr>
            <a:normAutofit fontScale="90000"/>
          </a:bodyPr>
          <a:lstStyle/>
          <a:p>
            <a:r>
              <a:rPr lang="en-BR" dirty="0">
                <a:solidFill>
                  <a:srgbClr val="7030A0"/>
                </a:solidFill>
              </a:rPr>
              <a:t>Mapeamento BRImunobiológicos – SNOMED IPS</a:t>
            </a:r>
          </a:p>
        </p:txBody>
      </p:sp>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3964" y="1243139"/>
            <a:ext cx="6046724" cy="3344043"/>
          </a:xfrm>
          <a:prstGeom prst="rect">
            <a:avLst/>
          </a:prstGeom>
          <a:noFill/>
          <a:ln>
            <a:noFill/>
          </a:ln>
        </p:spPr>
      </p:pic>
      <p:sp>
        <p:nvSpPr>
          <p:cNvPr id="6" name="TextBox 5">
            <a:extLst>
              <a:ext uri="{FF2B5EF4-FFF2-40B4-BE49-F238E27FC236}">
                <a16:creationId xmlns:a16="http://schemas.microsoft.com/office/drawing/2014/main" id="{15F32746-9C8A-EA47-8FB8-9F34F26592A0}"/>
              </a:ext>
            </a:extLst>
          </p:cNvPr>
          <p:cNvSpPr txBox="1"/>
          <p:nvPr/>
        </p:nvSpPr>
        <p:spPr>
          <a:xfrm>
            <a:off x="1500352" y="795524"/>
            <a:ext cx="6761787" cy="584775"/>
          </a:xfrm>
          <a:prstGeom prst="rect">
            <a:avLst/>
          </a:prstGeom>
          <a:noFill/>
        </p:spPr>
        <p:txBody>
          <a:bodyPr wrap="none" rtlCol="0">
            <a:spAutoFit/>
          </a:bodyPr>
          <a:lstStyle/>
          <a:p>
            <a:r>
              <a:rPr lang="pt-BR" sz="1800" kern="100" dirty="0">
                <a:solidFill>
                  <a:srgbClr val="7030A0"/>
                </a:solidFill>
                <a:effectLst/>
                <a:latin typeface="Varela Round" pitchFamily="2" charset="-79"/>
                <a:ea typeface="Calibri" panose="020F0502020204030204" pitchFamily="34" charset="0"/>
                <a:cs typeface="Varela Round" pitchFamily="2" charset="-79"/>
              </a:rPr>
              <a:t>Tabela 1. Códigos que não estão presentes na SNOMED CT.</a:t>
            </a:r>
            <a:endParaRPr lang="en-BR" sz="1800" kern="100" dirty="0">
              <a:solidFill>
                <a:srgbClr val="7030A0"/>
              </a:solidFill>
              <a:effectLst/>
              <a:latin typeface="Varela Round" pitchFamily="2" charset="-79"/>
              <a:ea typeface="Calibri" panose="020F0502020204030204" pitchFamily="34" charset="0"/>
              <a:cs typeface="Varela Round" pitchFamily="2" charset="-79"/>
            </a:endParaRPr>
          </a:p>
          <a:p>
            <a:endParaRPr lang="en-BR" dirty="0"/>
          </a:p>
        </p:txBody>
      </p:sp>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67872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E948519-2CD8-CA6E-B32B-81545DF95623}"/>
              </a:ext>
            </a:extLst>
          </p:cNvPr>
          <p:cNvSpPr>
            <a:spLocks noGrp="1"/>
          </p:cNvSpPr>
          <p:nvPr>
            <p:ph type="title"/>
          </p:nvPr>
        </p:nvSpPr>
        <p:spPr>
          <a:xfrm>
            <a:off x="222460" y="94648"/>
            <a:ext cx="8520600" cy="572700"/>
          </a:xfrm>
        </p:spPr>
        <p:txBody>
          <a:bodyPr>
            <a:normAutofit fontScale="90000"/>
          </a:bodyPr>
          <a:lstStyle/>
          <a:p>
            <a:r>
              <a:rPr lang="en-BR" dirty="0">
                <a:solidFill>
                  <a:srgbClr val="7030A0"/>
                </a:solidFill>
              </a:rPr>
              <a:t>Mapeamento BRImunobiológicos – SNOMED IPS</a:t>
            </a:r>
          </a:p>
        </p:txBody>
      </p:sp>
      <p:sp>
        <p:nvSpPr>
          <p:cNvPr id="4" name="TextBox 3">
            <a:extLst>
              <a:ext uri="{FF2B5EF4-FFF2-40B4-BE49-F238E27FC236}">
                <a16:creationId xmlns:a16="http://schemas.microsoft.com/office/drawing/2014/main" id="{F4A38874-3943-9DD4-1571-BE4CC7D4E07D}"/>
              </a:ext>
            </a:extLst>
          </p:cNvPr>
          <p:cNvSpPr txBox="1"/>
          <p:nvPr/>
        </p:nvSpPr>
        <p:spPr>
          <a:xfrm>
            <a:off x="222460" y="581890"/>
            <a:ext cx="8024232" cy="584775"/>
          </a:xfrm>
          <a:prstGeom prst="rect">
            <a:avLst/>
          </a:prstGeom>
          <a:noFill/>
        </p:spPr>
        <p:txBody>
          <a:bodyPr wrap="square" rtlCol="0">
            <a:spAutoFit/>
          </a:bodyPr>
          <a:lstStyle/>
          <a:p>
            <a:pPr algn="ctr"/>
            <a:r>
              <a:rPr lang="pt-BR" sz="1600" dirty="0">
                <a:solidFill>
                  <a:srgbClr val="7030A0"/>
                </a:solidFill>
                <a:latin typeface="Varela Round" pitchFamily="2" charset="-79"/>
                <a:ea typeface="Calibri" panose="020F0502020204030204" pitchFamily="34" charset="0"/>
                <a:cs typeface="Varela Round" pitchFamily="2" charset="-79"/>
              </a:rPr>
              <a:t>Tabela 2. </a:t>
            </a:r>
            <a:r>
              <a:rPr lang="pt-BR" sz="1600"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r>
              <a:rPr lang="en-BR" sz="1200" dirty="0">
                <a:solidFill>
                  <a:srgbClr val="7030A0"/>
                </a:solidFill>
                <a:effectLst/>
                <a:latin typeface="Varela Round" pitchFamily="2" charset="-79"/>
                <a:cs typeface="Varela Round" pitchFamily="2" charset="-79"/>
              </a:rPr>
              <a:t> </a:t>
            </a:r>
            <a:endParaRPr lang="en-BR" sz="1200" dirty="0">
              <a:solidFill>
                <a:srgbClr val="7030A0"/>
              </a:solidFill>
              <a:latin typeface="Varela Round" pitchFamily="2" charset="-79"/>
              <a:cs typeface="Varela Round" pitchFamily="2" charset="-79"/>
            </a:endParaRPr>
          </a:p>
        </p:txBody>
      </p:sp>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72689333"/>
              </p:ext>
            </p:extLst>
          </p:nvPr>
        </p:nvGraphicFramePr>
        <p:xfrm>
          <a:off x="435836" y="1154589"/>
          <a:ext cx="8307223" cy="3922890"/>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1298391">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a:effectLst/>
                        </a:rPr>
                        <a:t>19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B0324-4642-6B7A-C498-12CC4906249B}"/>
              </a:ext>
            </a:extLst>
          </p:cNvPr>
          <p:cNvSpPr>
            <a:spLocks noGrp="1"/>
          </p:cNvSpPr>
          <p:nvPr>
            <p:ph type="title"/>
          </p:nvPr>
        </p:nvSpPr>
        <p:spPr>
          <a:xfrm>
            <a:off x="204461" y="105156"/>
            <a:ext cx="8520600" cy="572700"/>
          </a:xfrm>
        </p:spPr>
        <p:txBody>
          <a:bodyPr>
            <a:normAutofit fontScale="90000"/>
          </a:bodyPr>
          <a:lstStyle/>
          <a:p>
            <a:r>
              <a:rPr lang="en-BR" dirty="0">
                <a:solidFill>
                  <a:srgbClr val="7030A0"/>
                </a:solidFill>
              </a:rPr>
              <a:t>Mapeamento BRImunobiológicos – SNOMED IPS</a:t>
            </a:r>
            <a:br>
              <a:rPr lang="en-BR" dirty="0"/>
            </a:br>
            <a:endParaRPr lang="en-BR" dirty="0"/>
          </a:p>
        </p:txBody>
      </p:sp>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85819"/>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7" name="TextBox 6">
            <a:extLst>
              <a:ext uri="{FF2B5EF4-FFF2-40B4-BE49-F238E27FC236}">
                <a16:creationId xmlns:a16="http://schemas.microsoft.com/office/drawing/2014/main" id="{FFD5DBD1-84FC-5043-9543-63BE5E09C5E6}"/>
              </a:ext>
            </a:extLst>
          </p:cNvPr>
          <p:cNvSpPr txBox="1"/>
          <p:nvPr/>
        </p:nvSpPr>
        <p:spPr>
          <a:xfrm>
            <a:off x="311150" y="545859"/>
            <a:ext cx="7415530" cy="523220"/>
          </a:xfrm>
          <a:prstGeom prst="rect">
            <a:avLst/>
          </a:prstGeom>
          <a:noFill/>
        </p:spPr>
        <p:txBody>
          <a:bodyPr wrap="square">
            <a:spAutoFit/>
          </a:bodyPr>
          <a:lstStyle/>
          <a:p>
            <a:pPr algn="ctr"/>
            <a:r>
              <a:rPr lang="pt-BR" sz="1400" dirty="0">
                <a:solidFill>
                  <a:srgbClr val="7030A0"/>
                </a:solidFill>
                <a:latin typeface="Varela Round" pitchFamily="2" charset="-79"/>
                <a:ea typeface="Calibri" panose="020F0502020204030204" pitchFamily="34" charset="0"/>
                <a:cs typeface="Varela Round" pitchFamily="2" charset="-79"/>
              </a:rPr>
              <a:t>Tabela 2. </a:t>
            </a:r>
            <a:r>
              <a:rPr lang="pt-BR" sz="1400"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r>
              <a:rPr lang="en-BR" sz="1100" dirty="0">
                <a:solidFill>
                  <a:srgbClr val="7030A0"/>
                </a:solidFill>
                <a:effectLst/>
                <a:latin typeface="Varela Round" pitchFamily="2" charset="-79"/>
                <a:cs typeface="Varela Round" pitchFamily="2" charset="-79"/>
              </a:rPr>
              <a:t> </a:t>
            </a:r>
            <a:endParaRPr lang="en-BR" sz="1100" dirty="0">
              <a:solidFill>
                <a:srgbClr val="7030A0"/>
              </a:solidFill>
              <a:latin typeface="Varela Round" pitchFamily="2" charset="-79"/>
              <a:cs typeface="Varela Round" pitchFamily="2" charset="-79"/>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E2128-3329-A7E1-B10F-34607FF55457}"/>
              </a:ext>
            </a:extLst>
          </p:cNvPr>
          <p:cNvSpPr>
            <a:spLocks noGrp="1"/>
          </p:cNvSpPr>
          <p:nvPr>
            <p:ph type="title"/>
          </p:nvPr>
        </p:nvSpPr>
        <p:spPr>
          <a:xfrm>
            <a:off x="421428" y="1505729"/>
            <a:ext cx="8520600" cy="572700"/>
          </a:xfrm>
        </p:spPr>
        <p:txBody>
          <a:bodyPr>
            <a:normAutofit fontScale="90000"/>
          </a:bodyPr>
          <a:lstStyle/>
          <a:p>
            <a:r>
              <a:rPr lang="en-BR" dirty="0">
                <a:solidFill>
                  <a:srgbClr val="7030A0"/>
                </a:solidFill>
              </a:rPr>
              <a:t>Inserção dos códigos brasileiros de Imunobiológicos no elecon SNOMED e SNOMED-IPS está confirmado para a versão de 2024 do IPS/GPS via HL7</a:t>
            </a:r>
          </a:p>
        </p:txBody>
      </p:sp>
    </p:spTree>
    <p:extLst>
      <p:ext uri="{BB962C8B-B14F-4D97-AF65-F5344CB8AC3E}">
        <p14:creationId xmlns:p14="http://schemas.microsoft.com/office/powerpoint/2010/main" val="3906925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8137477" y="1821976"/>
            <a:ext cx="767687" cy="399197"/>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8069873" y="2987479"/>
            <a:ext cx="767687" cy="399197"/>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3632001995"/>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C420-5D7B-61D9-8535-241C28ABBCD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Conclusão Conectatona</a:t>
            </a: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p:txBody>
          <a:bodyPr>
            <a:normAutofit/>
          </a:bodyPr>
          <a:lstStyle/>
          <a:p>
            <a:pPr>
              <a:lnSpc>
                <a:spcPct val="100000"/>
              </a:lnSpc>
            </a:pPr>
            <a:r>
              <a:rPr lang="en-US" dirty="0">
                <a:solidFill>
                  <a:srgbClr val="7030A0"/>
                </a:solidFill>
                <a:latin typeface="Varela Round" pitchFamily="2" charset="-79"/>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nSpc>
                <a:spcPct val="100000"/>
              </a:lnSpc>
            </a:pPr>
            <a:r>
              <a:rPr lang="en-US" dirty="0">
                <a:solidFill>
                  <a:srgbClr val="7030A0"/>
                </a:solidFill>
                <a:latin typeface="Varela Round" pitchFamily="2" charset="-79"/>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endParaRPr lang="en-BR" dirty="0"/>
          </a:p>
        </p:txBody>
      </p:sp>
    </p:spTree>
    <p:extLst>
      <p:ext uri="{BB962C8B-B14F-4D97-AF65-F5344CB8AC3E}">
        <p14:creationId xmlns:p14="http://schemas.microsoft.com/office/powerpoint/2010/main" val="2233168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C5B-6059-4DF5-FC1F-384AF6D8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821EAA0-D2F5-82BF-8B5E-F9C7B4034A4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9D71AD5-1DCD-42FA-75F2-6A2F8A40F1A9}"/>
              </a:ext>
            </a:extLst>
          </p:cNvPr>
          <p:cNvPicPr>
            <a:picLocks noChangeAspect="1"/>
          </p:cNvPicPr>
          <p:nvPr/>
        </p:nvPicPr>
        <p:blipFill>
          <a:blip r:embed="rId2"/>
          <a:stretch>
            <a:fillRect/>
          </a:stretch>
        </p:blipFill>
        <p:spPr>
          <a:xfrm>
            <a:off x="146957" y="587562"/>
            <a:ext cx="5829300" cy="3968377"/>
          </a:xfrm>
          <a:prstGeom prst="rect">
            <a:avLst/>
          </a:prstGeom>
        </p:spPr>
      </p:pic>
      <p:sp>
        <p:nvSpPr>
          <p:cNvPr id="5" name="TextBox 4">
            <a:extLst>
              <a:ext uri="{FF2B5EF4-FFF2-40B4-BE49-F238E27FC236}">
                <a16:creationId xmlns:a16="http://schemas.microsoft.com/office/drawing/2014/main" id="{D88568A6-DB5F-228E-A818-E1F750D7625D}"/>
              </a:ext>
            </a:extLst>
          </p:cNvPr>
          <p:cNvSpPr txBox="1"/>
          <p:nvPr/>
        </p:nvSpPr>
        <p:spPr>
          <a:xfrm>
            <a:off x="6049735" y="774416"/>
            <a:ext cx="2392136" cy="1384995"/>
          </a:xfrm>
          <a:prstGeom prst="rect">
            <a:avLst/>
          </a:prstGeom>
          <a:noFill/>
        </p:spPr>
        <p:txBody>
          <a:bodyPr wrap="square" rtlCol="0">
            <a:spAutoFit/>
          </a:bodyPr>
          <a:lstStyle/>
          <a:p>
            <a:r>
              <a:rPr lang="en-BR" sz="1050" dirty="0"/>
              <a:t>Brasil participou de dois tracks:</a:t>
            </a:r>
          </a:p>
          <a:p>
            <a:r>
              <a:rPr lang="en-BR" sz="1050" dirty="0"/>
              <a:t>1 – IPS</a:t>
            </a:r>
          </a:p>
          <a:p>
            <a:r>
              <a:rPr lang="en-BR" sz="1050" dirty="0"/>
              <a:t>2 -  Certificado de Vacina DDCC (WHO)</a:t>
            </a:r>
          </a:p>
          <a:p>
            <a:endParaRPr lang="en-BR" sz="1050" dirty="0"/>
          </a:p>
          <a:p>
            <a:r>
              <a:rPr lang="en-US" sz="1050" dirty="0"/>
              <a:t>R</a:t>
            </a:r>
            <a:r>
              <a:rPr lang="en-BR" sz="1050" dirty="0"/>
              <a:t>ecebeu prêmio destaque pela participação nestes dois tracks</a:t>
            </a:r>
          </a:p>
          <a:p>
            <a:endParaRPr lang="en-BR" sz="1050" dirty="0"/>
          </a:p>
        </p:txBody>
      </p:sp>
    </p:spTree>
    <p:extLst>
      <p:ext uri="{BB962C8B-B14F-4D97-AF65-F5344CB8AC3E}">
        <p14:creationId xmlns:p14="http://schemas.microsoft.com/office/powerpoint/2010/main" val="3070932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9534-7A88-CBF7-697F-1FBE1B97DC63}"/>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8057FD6-C280-8C95-B76C-4A577171760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08A1728C-2F2E-8B93-CB05-645BDF707EBA}"/>
              </a:ext>
            </a:extLst>
          </p:cNvPr>
          <p:cNvPicPr>
            <a:picLocks noChangeAspect="1"/>
          </p:cNvPicPr>
          <p:nvPr/>
        </p:nvPicPr>
        <p:blipFill>
          <a:blip r:embed="rId2"/>
          <a:stretch>
            <a:fillRect/>
          </a:stretch>
        </p:blipFill>
        <p:spPr>
          <a:xfrm>
            <a:off x="462098" y="273844"/>
            <a:ext cx="5829300" cy="3865746"/>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886641" y="4595426"/>
            <a:ext cx="4575266" cy="253916"/>
          </a:xfrm>
          <a:prstGeom prst="rect">
            <a:avLst/>
          </a:prstGeom>
          <a:noFill/>
        </p:spPr>
        <p:txBody>
          <a:bodyPr wrap="square">
            <a:spAutoFit/>
          </a:bodyPr>
          <a:lstStyle/>
          <a:p>
            <a:r>
              <a:rPr lang="en-BR" sz="1050" dirty="0">
                <a:hlinkClick r:id="rId3"/>
              </a:rPr>
              <a:t>https://ips-brasil.web.app</a:t>
            </a:r>
            <a:endParaRPr lang="en-BR" sz="1050" dirty="0"/>
          </a:p>
        </p:txBody>
      </p:sp>
      <p:pic>
        <p:nvPicPr>
          <p:cNvPr id="5" name="Picture 4">
            <a:extLst>
              <a:ext uri="{FF2B5EF4-FFF2-40B4-BE49-F238E27FC236}">
                <a16:creationId xmlns:a16="http://schemas.microsoft.com/office/drawing/2014/main" id="{F54554B5-50E7-B2FE-A834-30985AA82E4F}"/>
              </a:ext>
            </a:extLst>
          </p:cNvPr>
          <p:cNvPicPr>
            <a:picLocks noChangeAspect="1"/>
          </p:cNvPicPr>
          <p:nvPr/>
        </p:nvPicPr>
        <p:blipFill>
          <a:blip r:embed="rId4"/>
          <a:stretch>
            <a:fillRect/>
          </a:stretch>
        </p:blipFill>
        <p:spPr>
          <a:xfrm>
            <a:off x="1397537" y="0"/>
            <a:ext cx="7585161" cy="5143500"/>
          </a:xfrm>
          <a:prstGeom prst="rect">
            <a:avLst/>
          </a:prstGeom>
        </p:spPr>
      </p:pic>
    </p:spTree>
    <p:extLst>
      <p:ext uri="{BB962C8B-B14F-4D97-AF65-F5344CB8AC3E}">
        <p14:creationId xmlns:p14="http://schemas.microsoft.com/office/powerpoint/2010/main" val="12404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E3B0C68F-88B0-6B0F-09C0-C401D5E692C4}"/>
              </a:ext>
            </a:extLst>
          </p:cNvPr>
          <p:cNvPicPr>
            <a:picLocks noChangeAspect="1"/>
          </p:cNvPicPr>
          <p:nvPr/>
        </p:nvPicPr>
        <p:blipFill>
          <a:blip r:embed="rId2"/>
          <a:stretch>
            <a:fillRect/>
          </a:stretch>
        </p:blipFill>
        <p:spPr>
          <a:xfrm>
            <a:off x="571500" y="848425"/>
            <a:ext cx="7772400" cy="4024499"/>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a:xfrm>
            <a:off x="311700" y="288275"/>
            <a:ext cx="8520600" cy="572700"/>
          </a:xfrm>
        </p:spPr>
        <p:txBody>
          <a:bodyPr>
            <a:normAutofit fontScale="90000"/>
          </a:bodyPr>
          <a:lstStyle/>
          <a:p>
            <a:pPr algn="ctr"/>
            <a:r>
              <a:rPr lang="en-BR" dirty="0">
                <a:solidFill>
                  <a:srgbClr val="7030A0"/>
                </a:solidFill>
              </a:rPr>
              <a:t>Contribuições</a:t>
            </a:r>
            <a:r>
              <a:rPr lang="en-BR" dirty="0"/>
              <a:t> </a:t>
            </a:r>
            <a:r>
              <a:rPr lang="en-BR" dirty="0">
                <a:solidFill>
                  <a:srgbClr val="7030A0"/>
                </a:solidFill>
              </a:rPr>
              <a:t>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type="body" idx="1"/>
          </p:nvPr>
        </p:nvSpPr>
        <p:spPr/>
        <p:txBody>
          <a:bodyPr>
            <a:normAutofit/>
          </a:bodyPr>
          <a:lstStyle/>
          <a:p>
            <a:r>
              <a:rPr lang="en-BR" dirty="0">
                <a:solidFill>
                  <a:srgbClr val="7030A0"/>
                </a:solidFill>
                <a:latin typeface="Varela Round" pitchFamily="2" charset="-79"/>
                <a:cs typeface="Varela Round" pitchFamily="2" charset="-79"/>
              </a:rPr>
              <a:t>Estruturação</a:t>
            </a:r>
            <a:r>
              <a:rPr lang="pt-BR" dirty="0">
                <a:solidFill>
                  <a:srgbClr val="7030A0"/>
                </a:solidFill>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de um Repositório Semântico de Saúde Digital para o Brasil compatível com o padrão CTS – Common Terminology Services (HL7)</a:t>
            </a:r>
          </a:p>
          <a:p>
            <a:pPr lvl="1"/>
            <a:r>
              <a:rPr lang="en-US" dirty="0">
                <a:solidFill>
                  <a:srgbClr val="7030A0"/>
                </a:solidFill>
                <a:latin typeface="Varela Round" pitchFamily="2" charset="-79"/>
                <a:cs typeface="Varela Round" pitchFamily="2" charset="-79"/>
              </a:rPr>
              <a:t>R</a:t>
            </a:r>
            <a:r>
              <a:rPr lang="en-BR" dirty="0">
                <a:solidFill>
                  <a:srgbClr val="7030A0"/>
                </a:solidFill>
                <a:latin typeface="Varela Round" pitchFamily="2" charset="-79"/>
                <a:cs typeface="Varela Round" pitchFamily="2" charset="-79"/>
              </a:rPr>
              <a:t>epositório com todas as terminologias utilizadas no IPS nacionais e internacionais (pode e deve ser estendido para todas as terminologias do SUS)</a:t>
            </a:r>
          </a:p>
          <a:p>
            <a:pPr lvl="1"/>
            <a:r>
              <a:rPr lang="en-BR" b="1" dirty="0">
                <a:solidFill>
                  <a:srgbClr val="7030A0"/>
                </a:solidFill>
                <a:latin typeface="Varela Round" pitchFamily="2" charset="-79"/>
                <a:cs typeface="Varela Round" pitchFamily="2" charset="-79"/>
              </a:rPr>
              <a:t>Integrado com repositório </a:t>
            </a:r>
            <a:r>
              <a:rPr lang="pt-BR" b="1" dirty="0">
                <a:solidFill>
                  <a:srgbClr val="7030A0"/>
                </a:solidFill>
                <a:latin typeface="Varela Round" pitchFamily="2" charset="-79"/>
                <a:cs typeface="Varela Round" pitchFamily="2" charset="-79"/>
              </a:rPr>
              <a:t>clínico</a:t>
            </a:r>
            <a:r>
              <a:rPr lang="en-BR" b="1" dirty="0">
                <a:solidFill>
                  <a:srgbClr val="7030A0"/>
                </a:solidFill>
                <a:latin typeface="Varela Round" pitchFamily="2" charset="-79"/>
                <a:cs typeface="Varela Round" pitchFamily="2" charset="-79"/>
              </a:rPr>
              <a:t> </a:t>
            </a:r>
            <a:r>
              <a:rPr lang="pt-BR" b="1" dirty="0">
                <a:solidFill>
                  <a:srgbClr val="7030A0"/>
                </a:solidFill>
                <a:latin typeface="Varela Round" pitchFamily="2" charset="-79"/>
                <a:cs typeface="Varela Round" pitchFamily="2" charset="-79"/>
              </a:rPr>
              <a:t>em FHIR e seus </a:t>
            </a:r>
            <a:r>
              <a:rPr lang="en-BR" b="1" dirty="0">
                <a:solidFill>
                  <a:srgbClr val="7030A0"/>
                </a:solidFill>
                <a:latin typeface="Varela Round" pitchFamily="2" charset="-79"/>
                <a:cs typeface="Varela Round" pitchFamily="2" charset="-79"/>
              </a:rPr>
              <a:t>CodeSystems (Dicionários), ValueSets (</a:t>
            </a:r>
            <a:r>
              <a:rPr lang="pt-BR" b="1" dirty="0">
                <a:solidFill>
                  <a:srgbClr val="7030A0"/>
                </a:solidFill>
                <a:latin typeface="Varela Round" pitchFamily="2" charset="-79"/>
                <a:cs typeface="Varela Round" pitchFamily="2" charset="-79"/>
              </a:rPr>
              <a:t>Vocabulários</a:t>
            </a:r>
            <a:r>
              <a:rPr lang="en-BR" b="1" dirty="0">
                <a:solidFill>
                  <a:srgbClr val="7030A0"/>
                </a:solidFill>
                <a:latin typeface="Varela Round" pitchFamily="2" charset="-79"/>
                <a:cs typeface="Varela Round" pitchFamily="2" charset="-79"/>
              </a:rPr>
              <a:t>), ConceptMaps (Mapeamentos terminológicos c</a:t>
            </a:r>
            <a:r>
              <a:rPr lang="pt-BR" b="1" dirty="0">
                <a:solidFill>
                  <a:srgbClr val="7030A0"/>
                </a:solidFill>
                <a:latin typeface="Varela Round" pitchFamily="2" charset="-79"/>
                <a:cs typeface="Varela Round" pitchFamily="2" charset="-79"/>
              </a:rPr>
              <a:t>onforme</a:t>
            </a:r>
            <a:r>
              <a:rPr lang="en-BR" b="1" dirty="0">
                <a:solidFill>
                  <a:srgbClr val="7030A0"/>
                </a:solidFill>
                <a:latin typeface="Varela Round" pitchFamily="2" charset="-79"/>
                <a:cs typeface="Varela Round" pitchFamily="2" charset="-79"/>
              </a:rPr>
              <a:t> ISO</a:t>
            </a:r>
            <a:r>
              <a:rPr lang="pt-BR" b="1" dirty="0">
                <a:solidFill>
                  <a:srgbClr val="7030A0"/>
                </a:solidFill>
                <a:latin typeface="Varela Round" pitchFamily="2" charset="-79"/>
                <a:cs typeface="Varela Round" pitchFamily="2" charset="-79"/>
              </a:rPr>
              <a:t>/T</a:t>
            </a:r>
            <a:r>
              <a:rPr lang="en-BR" b="1" dirty="0">
                <a:solidFill>
                  <a:srgbClr val="7030A0"/>
                </a:solidFill>
                <a:latin typeface="Varela Round" pitchFamily="2" charset="-79"/>
                <a:cs typeface="Varela Round" pitchFamily="2" charset="-79"/>
              </a:rPr>
              <a:t>S 12300</a:t>
            </a:r>
            <a:r>
              <a:rPr lang="pt-BR" b="1" dirty="0">
                <a:solidFill>
                  <a:srgbClr val="7030A0"/>
                </a:solidFill>
                <a:latin typeface="Varela Round" pitchFamily="2" charset="-79"/>
                <a:cs typeface="Varela Round" pitchFamily="2" charset="-79"/>
              </a:rPr>
              <a:t>)</a:t>
            </a:r>
            <a:endParaRPr lang="en-BR" b="1" dirty="0">
              <a:solidFill>
                <a:srgbClr val="7030A0"/>
              </a:solidFill>
              <a:latin typeface="Varela Round" pitchFamily="2" charset="-79"/>
              <a:cs typeface="Varela Round" pitchFamily="2" charset="-79"/>
            </a:endParaRPr>
          </a:p>
          <a:p>
            <a:pPr lvl="1"/>
            <a:r>
              <a:rPr lang="en-BR" dirty="0">
                <a:solidFill>
                  <a:srgbClr val="7030A0"/>
                </a:solidFill>
                <a:latin typeface="Varela Round" pitchFamily="2" charset="-79"/>
                <a:cs typeface="Varela Round" pitchFamily="2" charset="-79"/>
              </a:rPr>
              <a:t>Disponibilização de APIs para consulta de termos (look</a:t>
            </a:r>
            <a:r>
              <a:rPr lang="pt-BR" dirty="0">
                <a:solidFill>
                  <a:srgbClr val="7030A0"/>
                </a:solidFill>
                <a:latin typeface="Varela Round" pitchFamily="2" charset="-79"/>
                <a:cs typeface="Varela Round" pitchFamily="2" charset="-79"/>
              </a:rPr>
              <a:t>u</a:t>
            </a:r>
            <a:r>
              <a:rPr lang="en-BR" dirty="0">
                <a:solidFill>
                  <a:srgbClr val="7030A0"/>
                </a:solidFill>
                <a:latin typeface="Varela Round" pitchFamily="2" charset="-79"/>
                <a:cs typeface="Varela Round" pitchFamily="2" charset="-79"/>
              </a:rPr>
              <a:t>p</a:t>
            </a:r>
            <a:r>
              <a:rPr lang="pt-BR" dirty="0">
                <a:solidFill>
                  <a:srgbClr val="7030A0"/>
                </a:solidFill>
                <a:latin typeface="Varela Round" pitchFamily="2" charset="-79"/>
                <a:cs typeface="Varela Round" pitchFamily="2" charset="-79"/>
              </a:rPr>
              <a:t>)</a:t>
            </a:r>
            <a:r>
              <a:rPr lang="en-BR" dirty="0">
                <a:solidFill>
                  <a:srgbClr val="7030A0"/>
                </a:solidFill>
                <a:latin typeface="Varela Round" pitchFamily="2" charset="-79"/>
                <a:cs typeface="Varela Round" pitchFamily="2" charset="-79"/>
              </a:rPr>
              <a:t>, tradução de termos (translate)</a:t>
            </a:r>
            <a:r>
              <a:rPr lang="pt-BR" dirty="0">
                <a:solidFill>
                  <a:srgbClr val="7030A0"/>
                </a:solidFill>
                <a:latin typeface="Varela Round" pitchFamily="2" charset="-79"/>
                <a:cs typeface="Varela Round" pitchFamily="2" charset="-79"/>
              </a:rPr>
              <a:t> e </a:t>
            </a:r>
            <a:r>
              <a:rPr lang="en-BR" b="1" dirty="0">
                <a:solidFill>
                  <a:srgbClr val="7030A0"/>
                </a:solidFill>
                <a:latin typeface="Varela Round" pitchFamily="2" charset="-79"/>
                <a:cs typeface="Varela Round" pitchFamily="2" charset="-79"/>
              </a:rPr>
              <a:t>expansão de </a:t>
            </a:r>
            <a:r>
              <a:rPr lang="pt-BR" b="1" dirty="0">
                <a:solidFill>
                  <a:srgbClr val="7030A0"/>
                </a:solidFill>
                <a:latin typeface="Varela Round" pitchFamily="2" charset="-79"/>
                <a:cs typeface="Varela Round" pitchFamily="2" charset="-79"/>
              </a:rPr>
              <a:t>vocabulários </a:t>
            </a:r>
            <a:r>
              <a:rPr lang="en-BR" b="1" dirty="0">
                <a:solidFill>
                  <a:srgbClr val="7030A0"/>
                </a:solidFill>
                <a:latin typeface="Varela Round" pitchFamily="2" charset="-79"/>
                <a:cs typeface="Varela Round" pitchFamily="2" charset="-79"/>
              </a:rPr>
              <a:t>(utilizada pelo GI para fins de validação semântica</a:t>
            </a:r>
            <a:r>
              <a:rPr lang="pt-BR" b="1" dirty="0">
                <a:solidFill>
                  <a:srgbClr val="7030A0"/>
                </a:solidFill>
                <a:latin typeface="Varela Round" pitchFamily="2" charset="-79"/>
                <a:cs typeface="Varela Round" pitchFamily="2" charset="-79"/>
              </a:rPr>
              <a:t> de um domínio específico)</a:t>
            </a:r>
            <a:r>
              <a:rPr lang="en-BR" b="1" dirty="0">
                <a:solidFill>
                  <a:srgbClr val="7030A0"/>
                </a:solidFill>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 </a:t>
            </a:r>
            <a:r>
              <a:rPr lang="pt-BR" dirty="0">
                <a:solidFill>
                  <a:srgbClr val="7030A0"/>
                </a:solidFill>
                <a:latin typeface="Varela Round" pitchFamily="2" charset="-79"/>
                <a:cs typeface="Varela Round" pitchFamily="2" charset="-79"/>
              </a:rPr>
              <a:t>além de </a:t>
            </a:r>
            <a:r>
              <a:rPr lang="en-BR" dirty="0">
                <a:solidFill>
                  <a:srgbClr val="7030A0"/>
                </a:solidFill>
                <a:latin typeface="Varela Round" pitchFamily="2" charset="-79"/>
                <a:cs typeface="Varela Round" pitchFamily="2" charset="-79"/>
              </a:rPr>
              <a:t>download das terminologias em formatos de planilhas como CSVs</a:t>
            </a:r>
            <a:endParaRPr lang="en-BR" b="1" dirty="0">
              <a:solidFill>
                <a:srgbClr val="7030A0"/>
              </a:solidFill>
              <a:latin typeface="Varela Round" pitchFamily="2" charset="-79"/>
              <a:cs typeface="Varela Round" pitchFamily="2" charset="-79"/>
            </a:endParaRPr>
          </a:p>
        </p:txBody>
      </p:sp>
      <p:grpSp>
        <p:nvGrpSpPr>
          <p:cNvPr id="5" name="Google Shape;73;p15">
            <a:extLst>
              <a:ext uri="{FF2B5EF4-FFF2-40B4-BE49-F238E27FC236}">
                <a16:creationId xmlns:a16="http://schemas.microsoft.com/office/drawing/2014/main" id="{399E04DE-3EE0-E19A-B6AB-0BD35C693B47}"/>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3E680FFF-1775-22B3-6005-20355E4052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1C026A71-861D-7272-9D08-FB5E7874212D}"/>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370B0B2B-5C5F-C196-8C25-9B028BCDF493}"/>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1A5BF8C-BF7A-E6CA-9886-39A99FCE965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670D938D-9944-E8B2-7062-D7824A448F8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562C2FE-75FB-65E4-45B4-287D55695AF7}"/>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A62BCC34-5187-D5F0-FC02-4C483DC0571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187570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a:xfrm>
            <a:off x="562356" y="85997"/>
            <a:ext cx="7886700" cy="994172"/>
          </a:xfrm>
        </p:spPr>
        <p:txBody>
          <a:bodyPr/>
          <a:lstStyle/>
          <a:p>
            <a:r>
              <a:rPr lang="en-BR" dirty="0">
                <a:solidFill>
                  <a:srgbClr val="7030A0"/>
                </a:solidFill>
                <a:latin typeface="Varela Round" pitchFamily="2" charset="-79"/>
                <a:cs typeface="Varela Round" pitchFamily="2" charset="-79"/>
              </a:rPr>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normAutofit/>
          </a:bodyPr>
          <a:lstStyle/>
          <a:p>
            <a:r>
              <a:rPr lang="en-US" dirty="0"/>
              <a:t>O</a:t>
            </a:r>
            <a:r>
              <a:rPr lang="en-BR" dirty="0"/>
              <a:t> </a:t>
            </a:r>
            <a:r>
              <a:rPr lang="en-BR" dirty="0">
                <a:solidFill>
                  <a:srgbClr val="7030A0"/>
                </a:solidFill>
                <a:latin typeface="Varela Round" pitchFamily="2" charset="-79"/>
                <a:cs typeface="Varela Round" pitchFamily="2" charset="-79"/>
              </a:rPr>
              <a:t>GI IPS Brasil:</a:t>
            </a:r>
          </a:p>
          <a:p>
            <a:pPr lvl="1"/>
            <a:r>
              <a:rPr lang="pt-BR" dirty="0">
                <a:solidFill>
                  <a:srgbClr val="7030A0"/>
                </a:solidFill>
                <a:latin typeface="Varela Round" pitchFamily="2" charset="-79"/>
                <a:cs typeface="Varela Round" pitchFamily="2" charset="-79"/>
              </a:rPr>
              <a:t>Caso de uso m</a:t>
            </a:r>
            <a:r>
              <a:rPr lang="en-BR" dirty="0">
                <a:solidFill>
                  <a:srgbClr val="7030A0"/>
                </a:solidFill>
                <a:latin typeface="Varela Round" pitchFamily="2" charset="-79"/>
                <a:cs typeface="Varela Round" pitchFamily="2" charset="-79"/>
              </a:rPr>
              <a:t>inimalista; </a:t>
            </a:r>
          </a:p>
          <a:p>
            <a:pPr lvl="1"/>
            <a:r>
              <a:rPr lang="pt-BR"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gnóstico à especialidades;</a:t>
            </a:r>
          </a:p>
          <a:p>
            <a:pPr lvl="1"/>
            <a:r>
              <a:rPr lang="pt-BR" dirty="0">
                <a:solidFill>
                  <a:srgbClr val="7030A0"/>
                </a:solidFill>
                <a:latin typeface="Varela Round" pitchFamily="2" charset="-79"/>
                <a:cs typeface="Varela Round" pitchFamily="2" charset="-79"/>
              </a:rPr>
              <a:t>E</a:t>
            </a:r>
            <a:r>
              <a:rPr lang="en-BR" dirty="0">
                <a:solidFill>
                  <a:srgbClr val="7030A0"/>
                </a:solidFill>
                <a:latin typeface="Varela Round" pitchFamily="2" charset="-79"/>
                <a:cs typeface="Varela Round" pitchFamily="2" charset="-79"/>
              </a:rPr>
              <a:t>xtensível;</a:t>
            </a:r>
          </a:p>
          <a:p>
            <a:pPr lvl="1"/>
            <a:r>
              <a:rPr lang="pt-BR" dirty="0">
                <a:solidFill>
                  <a:srgbClr val="7030A0"/>
                </a:solidFill>
                <a:latin typeface="Varela Round" pitchFamily="2" charset="-79"/>
                <a:cs typeface="Varela Round" pitchFamily="2" charset="-79"/>
              </a:rPr>
              <a:t>S</a:t>
            </a:r>
            <a:r>
              <a:rPr lang="en-BR" dirty="0">
                <a:solidFill>
                  <a:srgbClr val="7030A0"/>
                </a:solidFill>
                <a:latin typeface="Varela Round" pitchFamily="2" charset="-79"/>
                <a:cs typeface="Varela Round" pitchFamily="2" charset="-79"/>
              </a:rPr>
              <a:t>egue o modelo </a:t>
            </a:r>
            <a:r>
              <a:rPr lang="pt-BR" dirty="0">
                <a:solidFill>
                  <a:srgbClr val="7030A0"/>
                </a:solidFill>
                <a:latin typeface="Varela Round" pitchFamily="2" charset="-79"/>
                <a:cs typeface="Varela Round" pitchFamily="2" charset="-79"/>
              </a:rPr>
              <a:t>do sumário internacional do paciente (IPS)</a:t>
            </a:r>
            <a:r>
              <a:rPr lang="en-BR" dirty="0">
                <a:solidFill>
                  <a:srgbClr val="7030A0"/>
                </a:solidFill>
                <a:latin typeface="Varela Round" pitchFamily="2" charset="-79"/>
                <a:cs typeface="Varela Round" pitchFamily="2" charset="-79"/>
              </a:rPr>
              <a:t>;</a:t>
            </a:r>
          </a:p>
          <a:p>
            <a:pPr lvl="1"/>
            <a:r>
              <a:rPr lang="en-US" dirty="0" err="1">
                <a:solidFill>
                  <a:srgbClr val="7030A0"/>
                </a:solidFill>
                <a:latin typeface="Varela Round" pitchFamily="2" charset="-79"/>
                <a:cs typeface="Varela Round" pitchFamily="2" charset="-79"/>
              </a:rPr>
              <a:t>Estruturante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na</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medida</a:t>
            </a:r>
            <a:r>
              <a:rPr lang="en-US" dirty="0">
                <a:solidFill>
                  <a:srgbClr val="7030A0"/>
                </a:solidFill>
                <a:latin typeface="Varela Round" pitchFamily="2" charset="-79"/>
                <a:cs typeface="Varela Round" pitchFamily="2" charset="-79"/>
              </a:rPr>
              <a:t> que define identificadores de </a:t>
            </a:r>
            <a:r>
              <a:rPr lang="en-US" dirty="0" err="1">
                <a:solidFill>
                  <a:srgbClr val="7030A0"/>
                </a:solidFill>
                <a:latin typeface="Varela Round" pitchFamily="2" charset="-79"/>
                <a:cs typeface="Varela Round" pitchFamily="2" charset="-79"/>
              </a:rPr>
              <a:t>indivíduos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vocabulários</a:t>
            </a:r>
            <a:r>
              <a:rPr lang="en-US" dirty="0">
                <a:solidFill>
                  <a:srgbClr val="7030A0"/>
                </a:solidFill>
                <a:latin typeface="Varela Round" pitchFamily="2" charset="-79"/>
                <a:cs typeface="Varela Round" pitchFamily="2" charset="-79"/>
              </a:rPr>
              <a:t> nacionais e m</a:t>
            </a:r>
            <a:r>
              <a:rPr lang="en-BR" dirty="0">
                <a:solidFill>
                  <a:srgbClr val="7030A0"/>
                </a:solidFill>
                <a:latin typeface="Varela Round" pitchFamily="2" charset="-79"/>
                <a:cs typeface="Varela Round" pitchFamily="2" charset="-79"/>
              </a:rPr>
              <a:t>apeamentos;</a:t>
            </a:r>
          </a:p>
          <a:p>
            <a:pPr lvl="1"/>
            <a:r>
              <a:rPr lang="en-BR" dirty="0">
                <a:solidFill>
                  <a:srgbClr val="7030A0"/>
                </a:solidFill>
                <a:latin typeface="Varela Round" pitchFamily="2" charset="-79"/>
                <a:cs typeface="Varela Round" pitchFamily="2" charset="-79"/>
              </a:rPr>
              <a:t>O GI IPS Brasil poderá ser utilizado como o GI Nacional aberto e extensível, aderente ao FHIR R4 (</a:t>
            </a:r>
            <a:r>
              <a:rPr lang="pt-BR" dirty="0">
                <a:solidFill>
                  <a:srgbClr val="7030A0"/>
                </a:solidFill>
                <a:latin typeface="Varela Round" pitchFamily="2" charset="-79"/>
                <a:cs typeface="Varela Round" pitchFamily="2" charset="-79"/>
              </a:rPr>
              <a:t>seguindo o </a:t>
            </a:r>
            <a:r>
              <a:rPr lang="en-BR" dirty="0">
                <a:solidFill>
                  <a:srgbClr val="7030A0"/>
                </a:solidFill>
                <a:latin typeface="Varela Round" pitchFamily="2" charset="-79"/>
                <a:cs typeface="Varela Round" pitchFamily="2" charset="-79"/>
              </a:rPr>
              <a:t>exemplo</a:t>
            </a:r>
            <a:r>
              <a:rPr lang="pt-BR" dirty="0">
                <a:solidFill>
                  <a:srgbClr val="7030A0"/>
                </a:solidFill>
                <a:latin typeface="Varela Round" pitchFamily="2" charset="-79"/>
                <a:cs typeface="Varela Round" pitchFamily="2" charset="-79"/>
              </a:rPr>
              <a:t> do</a:t>
            </a:r>
            <a:r>
              <a:rPr lang="en-BR" dirty="0">
                <a:solidFill>
                  <a:srgbClr val="7030A0"/>
                </a:solidFill>
                <a:latin typeface="Varela Round" pitchFamily="2" charset="-79"/>
                <a:cs typeface="Varela Round" pitchFamily="2" charset="-79"/>
              </a:rPr>
              <a:t> Canadá);</a:t>
            </a:r>
          </a:p>
          <a:p>
            <a:pPr lvl="1"/>
            <a:r>
              <a:rPr lang="en-BR" b="1" dirty="0">
                <a:solidFill>
                  <a:srgbClr val="7030A0"/>
                </a:solidFill>
                <a:latin typeface="Varela Round" pitchFamily="2" charset="-79"/>
                <a:cs typeface="Varela Round" pitchFamily="2" charset="-79"/>
              </a:rPr>
              <a:t>Estruturante para a interoperabilidade em âmbito nacional ( </a:t>
            </a:r>
            <a:r>
              <a:rPr lang="en-BR" dirty="0">
                <a:solidFill>
                  <a:srgbClr val="7030A0"/>
                </a:solidFill>
                <a:latin typeface="Varela Round" pitchFamily="2" charset="-79"/>
                <a:cs typeface="Varela Round" pitchFamily="2" charset="-79"/>
              </a:rPr>
              <a:t>por exemlo Guia ANS </a:t>
            </a:r>
            <a:r>
              <a:rPr lang="en-US" dirty="0">
                <a:solidFill>
                  <a:srgbClr val="7030A0"/>
                </a:solidFill>
                <a:latin typeface="Varela Round" pitchFamily="2" charset="-79"/>
                <a:cs typeface="Varela Round" pitchFamily="2" charset="-79"/>
              </a:rPr>
              <a:t>(do </a:t>
            </a:r>
            <a:r>
              <a:rPr lang="en-US" dirty="0" err="1">
                <a:solidFill>
                  <a:srgbClr val="7030A0"/>
                </a:solidFill>
                <a:latin typeface="Varela Round" pitchFamily="2" charset="-79"/>
                <a:cs typeface="Varela Round" pitchFamily="2" charset="-79"/>
              </a:rPr>
              <a:t>Projeto</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Padronização</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Qualificação</a:t>
            </a:r>
            <a:r>
              <a:rPr lang="en-US" dirty="0">
                <a:solidFill>
                  <a:srgbClr val="7030A0"/>
                </a:solidFill>
                <a:latin typeface="Varela Round" pitchFamily="2" charset="-79"/>
                <a:cs typeface="Varela Round" pitchFamily="2" charset="-79"/>
              </a:rPr>
              <a:t> dos Dados </a:t>
            </a:r>
            <a:r>
              <a:rPr lang="en-US" dirty="0" err="1">
                <a:solidFill>
                  <a:srgbClr val="7030A0"/>
                </a:solidFill>
                <a:latin typeface="Varela Round" pitchFamily="2" charset="-79"/>
                <a:cs typeface="Varela Round" pitchFamily="2" charset="-79"/>
              </a:rPr>
              <a:t>Assistenciais</a:t>
            </a:r>
            <a:r>
              <a:rPr lang="en-US" dirty="0">
                <a:solidFill>
                  <a:srgbClr val="7030A0"/>
                </a:solidFill>
                <a:latin typeface="Varela Round" pitchFamily="2" charset="-79"/>
                <a:cs typeface="Varela Round" pitchFamily="2" charset="-79"/>
              </a:rPr>
              <a:t> da </a:t>
            </a:r>
            <a:r>
              <a:rPr lang="en-US" dirty="0" err="1">
                <a:solidFill>
                  <a:srgbClr val="7030A0"/>
                </a:solidFill>
                <a:latin typeface="Varela Round" pitchFamily="2" charset="-79"/>
                <a:cs typeface="Varela Round" pitchFamily="2" charset="-79"/>
              </a:rPr>
              <a:t>Saúde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Suplementar</a:t>
            </a:r>
            <a:r>
              <a:rPr lang="en-US" dirty="0">
                <a:solidFill>
                  <a:srgbClr val="7030A0"/>
                </a:solidFill>
                <a:latin typeface="Varela Round" pitchFamily="2" charset="-79"/>
                <a:cs typeface="Varela Round" pitchFamily="2" charset="-79"/>
              </a:rPr>
              <a:t> (PQDAS) </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0C674101-6F72-F55B-C269-9D79B7CE315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EE27235-69B3-F0D9-C392-14E99B5B90E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70F221A5-CFDE-95F7-5F98-8FC9122191FE}"/>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8733265-45CF-76A7-6BD7-6525AA5764A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D0174FCD-29AB-D81C-7B84-77B4117C1475}"/>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0B9584E-B40E-9477-8AF2-2A724DF6867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0A5581D8-6CDC-8AB3-0442-AA436B9D72CC}"/>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FD7D53E-BB51-568D-158D-08E6915BE875}"/>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93671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a:xfrm>
            <a:off x="610114" y="164811"/>
            <a:ext cx="7886700" cy="994172"/>
          </a:xfrm>
        </p:spPr>
        <p:txBody>
          <a:bodyPr/>
          <a:lstStyle/>
          <a:p>
            <a:r>
              <a:rPr lang="en-BR" dirty="0">
                <a:solidFill>
                  <a:srgbClr val="7030A0"/>
                </a:solidFill>
              </a:rPr>
              <a:t>Próximos Passos</a:t>
            </a:r>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normAutofit fontScale="92500" lnSpcReduction="20000"/>
          </a:bodyPr>
          <a:lstStyle/>
          <a:p>
            <a:pPr>
              <a:spcBef>
                <a:spcPts val="600"/>
              </a:spcBef>
              <a:spcAft>
                <a:spcPts val="600"/>
              </a:spcAft>
            </a:pPr>
            <a:r>
              <a:rPr lang="en-BR" dirty="0">
                <a:solidFill>
                  <a:srgbClr val="7030A0"/>
                </a:solidFill>
                <a:latin typeface="Varela Round" pitchFamily="2" charset="-79"/>
                <a:cs typeface="Varela Round" pitchFamily="2" charset="-79"/>
              </a:rPr>
              <a:t>Estender o IPS Brasil para as demais seções do Sumário</a:t>
            </a:r>
          </a:p>
          <a:p>
            <a:pPr>
              <a:spcBef>
                <a:spcPts val="600"/>
              </a:spcBef>
              <a:spcAft>
                <a:spcPts val="600"/>
              </a:spcAft>
            </a:pPr>
            <a:r>
              <a:rPr lang="en-US" dirty="0">
                <a:solidFill>
                  <a:srgbClr val="7030A0"/>
                </a:solidFill>
                <a:latin typeface="Varela Round" pitchFamily="2" charset="-79"/>
                <a:cs typeface="Varela Round" pitchFamily="2" charset="-79"/>
              </a:rPr>
              <a:t>Casos de </a:t>
            </a:r>
            <a:r>
              <a:rPr lang="en-US" dirty="0" err="1">
                <a:solidFill>
                  <a:srgbClr val="7030A0"/>
                </a:solidFill>
                <a:latin typeface="Varela Round" pitchFamily="2" charset="-79"/>
                <a:cs typeface="Varela Round" pitchFamily="2" charset="-79"/>
              </a:rPr>
              <a:t>uso</a:t>
            </a:r>
            <a:r>
              <a:rPr lang="en-US" dirty="0">
                <a:solidFill>
                  <a:srgbClr val="7030A0"/>
                </a:solidFill>
                <a:latin typeface="Varela Round" pitchFamily="2" charset="-79"/>
                <a:cs typeface="Varela Round" pitchFamily="2" charset="-79"/>
              </a:rPr>
              <a:t> com </a:t>
            </a:r>
            <a:r>
              <a:rPr lang="en-US" dirty="0" err="1">
                <a:solidFill>
                  <a:srgbClr val="7030A0"/>
                </a:solidFill>
                <a:latin typeface="Varela Round" pitchFamily="2" charset="-79"/>
                <a:cs typeface="Varela Round" pitchFamily="2" charset="-79"/>
              </a:rPr>
              <a:t>respectivos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modelos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informação</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terminologias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definidas</a:t>
            </a:r>
            <a:r>
              <a:rPr lang="en-US" dirty="0">
                <a:solidFill>
                  <a:srgbClr val="7030A0"/>
                </a:solidFill>
                <a:latin typeface="Varela Round" pitchFamily="2" charset="-79"/>
                <a:cs typeface="Varela Round" pitchFamily="2" charset="-79"/>
              </a:rPr>
              <a:t> para a coleta das </a:t>
            </a:r>
            <a:r>
              <a:rPr lang="en-US" dirty="0" err="1">
                <a:solidFill>
                  <a:srgbClr val="7030A0"/>
                </a:solidFill>
                <a:latin typeface="Varela Round" pitchFamily="2" charset="-79"/>
                <a:cs typeface="Varela Round" pitchFamily="2" charset="-79"/>
              </a:rPr>
              <a:t>informações</a:t>
            </a:r>
            <a:r>
              <a:rPr lang="en-US" dirty="0">
                <a:solidFill>
                  <a:srgbClr val="7030A0"/>
                </a:solidFill>
                <a:latin typeface="Varela Round" pitchFamily="2" charset="-79"/>
                <a:cs typeface="Varela Round" pitchFamily="2" charset="-79"/>
              </a:rPr>
              <a:t> das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obrigatórias</a:t>
            </a:r>
            <a:r>
              <a:rPr lang="en-US" dirty="0">
                <a:solidFill>
                  <a:srgbClr val="7030A0"/>
                </a:solidFill>
                <a:latin typeface="Varela Round" pitchFamily="2" charset="-79"/>
                <a:cs typeface="Varela Round" pitchFamily="2" charset="-79"/>
              </a:rPr>
              <a:t> e </a:t>
            </a:r>
            <a:r>
              <a:rPr lang="en-US" dirty="0" err="1">
                <a:solidFill>
                  <a:srgbClr val="7030A0"/>
                </a:solidFill>
                <a:latin typeface="Varela Round" pitchFamily="2" charset="-79"/>
                <a:cs typeface="Varela Round" pitchFamily="2" charset="-79"/>
              </a:rPr>
              <a:t>recomendadas</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Sumário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Internacional</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Paciente</a:t>
            </a:r>
            <a:endParaRPr lang="en-US" dirty="0">
              <a:solidFill>
                <a:srgbClr val="7030A0"/>
              </a:solidFill>
              <a:latin typeface="Varela Round" pitchFamily="2" charset="-79"/>
              <a:cs typeface="Varela Round" pitchFamily="2" charset="-79"/>
            </a:endParaRPr>
          </a:p>
          <a:p>
            <a:pPr>
              <a:spcBef>
                <a:spcPts val="600"/>
              </a:spcBef>
              <a:spcAft>
                <a:spcPts val="600"/>
              </a:spcAft>
            </a:pPr>
            <a:r>
              <a:rPr lang="en-BR" dirty="0">
                <a:solidFill>
                  <a:srgbClr val="7030A0"/>
                </a:solidFill>
                <a:latin typeface="Varela Round" pitchFamily="2" charset="-79"/>
                <a:cs typeface="Varela Round" pitchFamily="2" charset="-79"/>
              </a:rPr>
              <a:t>Atualizar a OBM para o elenco de outubro de 2024 CMED. Apoiar o MS na validação dos conceitos da OBM e  definição dos mecanismos de distribuição </a:t>
            </a:r>
          </a:p>
          <a:p>
            <a:pPr>
              <a:spcBef>
                <a:spcPts val="600"/>
              </a:spcBef>
              <a:spcAft>
                <a:spcPts val="600"/>
              </a:spcAft>
            </a:pPr>
            <a:r>
              <a:rPr lang="en-BR" dirty="0">
                <a:solidFill>
                  <a:srgbClr val="7030A0"/>
                </a:solidFill>
                <a:latin typeface="Varela Round" pitchFamily="2" charset="-79"/>
                <a:cs typeface="Varela Round" pitchFamily="2" charset="-79"/>
              </a:rPr>
              <a:t>Participar em pelo menos uma conectatona</a:t>
            </a:r>
          </a:p>
          <a:p>
            <a:pPr>
              <a:spcBef>
                <a:spcPts val="600"/>
              </a:spcBef>
              <a:spcAft>
                <a:spcPts val="600"/>
              </a:spcAft>
            </a:pPr>
            <a:r>
              <a:rPr lang="en-BR" dirty="0">
                <a:solidFill>
                  <a:srgbClr val="7030A0"/>
                </a:solidFill>
                <a:latin typeface="Varela Round" pitchFamily="2" charset="-79"/>
                <a:cs typeface="Varela Round" pitchFamily="2" charset="-79"/>
              </a:rPr>
              <a:t>Internalização do IPS em ferramentas governamentais para que todo cidadão tenha acesso ao seu Sumário</a:t>
            </a:r>
          </a:p>
          <a:p>
            <a:pPr>
              <a:spcBef>
                <a:spcPts val="600"/>
              </a:spcBef>
              <a:spcAft>
                <a:spcPts val="600"/>
              </a:spcAft>
            </a:pPr>
            <a:endParaRPr lang="en-BR" dirty="0">
              <a:solidFill>
                <a:srgbClr val="7030A0"/>
              </a:solidFill>
              <a:latin typeface="Varela Round" pitchFamily="2" charset="-79"/>
              <a:cs typeface="Varela Round" pitchFamily="2" charset="-79"/>
            </a:endParaRPr>
          </a:p>
          <a:p>
            <a:pPr marL="0" indent="0">
              <a:buNone/>
            </a:pPr>
            <a:endParaRPr lang="en-BR" dirty="0"/>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443691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1"/>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BAEE-27BD-3CE7-473C-8BB05AFD0C68}"/>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Enviados</a:t>
            </a:r>
            <a:r>
              <a:rPr lang="en-BR" dirty="0">
                <a:latin typeface="Varela Round" pitchFamily="2" charset="-79"/>
                <a:cs typeface="Varela Round" pitchFamily="2" charset="-79"/>
              </a:rPr>
              <a:t> </a:t>
            </a:r>
            <a:r>
              <a:rPr lang="en-BR" dirty="0">
                <a:solidFill>
                  <a:srgbClr val="7030A0"/>
                </a:solidFill>
                <a:latin typeface="Varela Round" pitchFamily="2" charset="-79"/>
                <a:cs typeface="Varela Round" pitchFamily="2" charset="-79"/>
              </a:rPr>
              <a:t>para publicação</a:t>
            </a:r>
          </a:p>
        </p:txBody>
      </p:sp>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2129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normAutofit fontScale="90000"/>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normAutofit fontScale="85000" lnSpcReduction="10000"/>
          </a:bodyPr>
          <a:lstStyle/>
          <a:p>
            <a:pPr>
              <a:spcBef>
                <a:spcPts val="1200"/>
              </a:spcBef>
              <a:buClr>
                <a:srgbClr val="7030A0"/>
              </a:buClr>
            </a:pPr>
            <a:r>
              <a:rPr lang="en-US" dirty="0">
                <a:solidFill>
                  <a:srgbClr val="7030A0"/>
                </a:solidFill>
                <a:latin typeface="Varela Round" pitchFamily="2" charset="-79"/>
                <a:cs typeface="Varela Round" pitchFamily="2" charset="-79"/>
              </a:rPr>
              <a:t>O </a:t>
            </a:r>
            <a:r>
              <a:rPr lang="en-US" dirty="0" err="1">
                <a:solidFill>
                  <a:srgbClr val="7030A0"/>
                </a:solidFill>
                <a:latin typeface="Varela Round" pitchFamily="2" charset="-79"/>
                <a:cs typeface="Varela Round" pitchFamily="2" charset="-79"/>
              </a:rPr>
              <a:t>Sumário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Internacional</a:t>
            </a:r>
            <a:r>
              <a:rPr lang="en-US" dirty="0">
                <a:solidFill>
                  <a:srgbClr val="7030A0"/>
                </a:solidFill>
                <a:latin typeface="Varela Round" pitchFamily="2" charset="-79"/>
                <a:cs typeface="Varela Round" pitchFamily="2" charset="-79"/>
              </a:rPr>
              <a:t> do </a:t>
            </a:r>
            <a:r>
              <a:rPr lang="en-US" dirty="0" err="1">
                <a:solidFill>
                  <a:srgbClr val="7030A0"/>
                </a:solidFill>
                <a:latin typeface="Varela Round" pitchFamily="2" charset="-79"/>
                <a:cs typeface="Varela Round" pitchFamily="2" charset="-79"/>
              </a:rPr>
              <a:t>Paciente</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pode</a:t>
            </a:r>
            <a:r>
              <a:rPr lang="en-US" dirty="0">
                <a:solidFill>
                  <a:srgbClr val="7030A0"/>
                </a:solidFill>
                <a:latin typeface="Varela Round" pitchFamily="2" charset="-79"/>
                <a:cs typeface="Varela Round" pitchFamily="2" charset="-79"/>
              </a:rPr>
              <a:t> ser </a:t>
            </a:r>
            <a:r>
              <a:rPr lang="en-US" dirty="0" err="1">
                <a:solidFill>
                  <a:srgbClr val="7030A0"/>
                </a:solidFill>
                <a:latin typeface="Varela Round" pitchFamily="2" charset="-79"/>
                <a:cs typeface="Varela Round" pitchFamily="2" charset="-79"/>
              </a:rPr>
              <a:t>adotado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como</a:t>
            </a:r>
            <a:r>
              <a:rPr lang="en-US" dirty="0">
                <a:solidFill>
                  <a:srgbClr val="7030A0"/>
                </a:solidFill>
                <a:latin typeface="Varela Round" pitchFamily="2" charset="-79"/>
                <a:cs typeface="Varela Round" pitchFamily="2" charset="-79"/>
              </a:rPr>
              <a:t>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nacional</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interoperabilidade</a:t>
            </a:r>
            <a:r>
              <a:rPr lang="en-US" dirty="0">
                <a:solidFill>
                  <a:srgbClr val="7030A0"/>
                </a:solidFill>
                <a:latin typeface="Varela Round" pitchFamily="2" charset="-79"/>
                <a:cs typeface="Varela Round" pitchFamily="2" charset="-79"/>
              </a:rPr>
              <a:t> para </a:t>
            </a:r>
            <a:r>
              <a:rPr lang="en-US" dirty="0" err="1">
                <a:solidFill>
                  <a:srgbClr val="7030A0"/>
                </a:solidFill>
                <a:latin typeface="Varela Round" pitchFamily="2" charset="-79"/>
                <a:cs typeface="Varela Round" pitchFamily="2" charset="-79"/>
              </a:rPr>
              <a:t>viabilizar</a:t>
            </a:r>
            <a:r>
              <a:rPr lang="en-US" dirty="0">
                <a:solidFill>
                  <a:srgbClr val="7030A0"/>
                </a:solidFill>
                <a:latin typeface="Varela Round" pitchFamily="2" charset="-79"/>
                <a:cs typeface="Varela Round" pitchFamily="2" charset="-79"/>
              </a:rPr>
              <a:t> a </a:t>
            </a:r>
            <a:r>
              <a:rPr lang="en-US" dirty="0" err="1">
                <a:solidFill>
                  <a:srgbClr val="7030A0"/>
                </a:solidFill>
                <a:latin typeface="Varela Round" pitchFamily="2" charset="-79"/>
                <a:cs typeface="Varela Round" pitchFamily="2" charset="-79"/>
              </a:rPr>
              <a:t>continuidade</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cuidado</a:t>
            </a:r>
            <a:r>
              <a:rPr lang="en-US" dirty="0">
                <a:solidFill>
                  <a:srgbClr val="7030A0"/>
                </a:solidFill>
                <a:latin typeface="Varela Round" pitchFamily="2" charset="-79"/>
                <a:cs typeface="Varela Round" pitchFamily="2" charset="-79"/>
              </a:rPr>
              <a:t>;</a:t>
            </a:r>
          </a:p>
          <a:p>
            <a:pPr>
              <a:spcBef>
                <a:spcPts val="1200"/>
              </a:spcBef>
              <a:buClr>
                <a:srgbClr val="7030A0"/>
              </a:buClr>
            </a:pPr>
            <a:r>
              <a:rPr lang="en-US" dirty="0">
                <a:solidFill>
                  <a:srgbClr val="7030A0"/>
                </a:solidFill>
                <a:latin typeface="Varela Round" pitchFamily="2" charset="-79"/>
                <a:cs typeface="Varela Round" pitchFamily="2" charset="-79"/>
              </a:rPr>
              <a:t>A </a:t>
            </a:r>
            <a:r>
              <a:rPr lang="en-US" dirty="0" err="1">
                <a:solidFill>
                  <a:srgbClr val="7030A0"/>
                </a:solidFill>
                <a:latin typeface="Varela Round" pitchFamily="2" charset="-79"/>
                <a:cs typeface="Varela Round" pitchFamily="2" charset="-79"/>
              </a:rPr>
              <a:t>adoção</a:t>
            </a:r>
            <a:r>
              <a:rPr lang="en-US" dirty="0">
                <a:solidFill>
                  <a:srgbClr val="7030A0"/>
                </a:solidFill>
                <a:latin typeface="Varela Round" pitchFamily="2" charset="-79"/>
                <a:cs typeface="Varela Round" pitchFamily="2" charset="-79"/>
              </a:rPr>
              <a:t> do IPS </a:t>
            </a:r>
            <a:r>
              <a:rPr lang="en-US" dirty="0" err="1">
                <a:solidFill>
                  <a:srgbClr val="7030A0"/>
                </a:solidFill>
                <a:latin typeface="Varela Round" pitchFamily="2" charset="-79"/>
                <a:cs typeface="Varela Round" pitchFamily="2" charset="-79"/>
              </a:rPr>
              <a:t>Brasil</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como</a:t>
            </a:r>
            <a:r>
              <a:rPr lang="en-US" dirty="0">
                <a:solidFill>
                  <a:srgbClr val="7030A0"/>
                </a:solidFill>
                <a:latin typeface="Varela Round" pitchFamily="2" charset="-79"/>
                <a:cs typeface="Varela Round" pitchFamily="2" charset="-79"/>
              </a:rPr>
              <a:t> o Guia Nacional  </a:t>
            </a:r>
            <a:r>
              <a:rPr lang="en-US" dirty="0" err="1">
                <a:solidFill>
                  <a:srgbClr val="7030A0"/>
                </a:solidFill>
                <a:latin typeface="Varela Round" pitchFamily="2" charset="-79"/>
                <a:cs typeface="Varela Round" pitchFamily="2" charset="-79"/>
              </a:rPr>
              <a:t>habilita</a:t>
            </a:r>
            <a:r>
              <a:rPr lang="en-US" dirty="0">
                <a:solidFill>
                  <a:srgbClr val="7030A0"/>
                </a:solidFill>
                <a:latin typeface="Varela Round" pitchFamily="2" charset="-79"/>
                <a:cs typeface="Varela Round" pitchFamily="2" charset="-79"/>
              </a:rPr>
              <a:t> a </a:t>
            </a:r>
            <a:r>
              <a:rPr lang="en-US" dirty="0" err="1">
                <a:solidFill>
                  <a:srgbClr val="7030A0"/>
                </a:solidFill>
                <a:latin typeface="Varela Round" pitchFamily="2" charset="-79"/>
                <a:cs typeface="Varela Round" pitchFamily="2" charset="-79"/>
              </a:rPr>
              <a:t>criação</a:t>
            </a:r>
            <a:r>
              <a:rPr lang="en-US" dirty="0">
                <a:solidFill>
                  <a:srgbClr val="7030A0"/>
                </a:solidFill>
                <a:latin typeface="Varela Round" pitchFamily="2" charset="-79"/>
                <a:cs typeface="Varela Round" pitchFamily="2" charset="-79"/>
              </a:rPr>
              <a:t> de guias </a:t>
            </a:r>
            <a:r>
              <a:rPr lang="en-US" dirty="0" err="1">
                <a:solidFill>
                  <a:srgbClr val="7030A0"/>
                </a:solidFill>
                <a:latin typeface="Varela Round" pitchFamily="2" charset="-79"/>
                <a:cs typeface="Varela Round" pitchFamily="2" charset="-79"/>
              </a:rPr>
              <a:t>regionais</a:t>
            </a:r>
            <a:r>
              <a:rPr lang="en-US" dirty="0">
                <a:solidFill>
                  <a:srgbClr val="7030A0"/>
                </a:solidFill>
                <a:latin typeface="Varela Round" pitchFamily="2" charset="-79"/>
                <a:cs typeface="Varela Round" pitchFamily="2" charset="-79"/>
              </a:rPr>
              <a:t> e de </a:t>
            </a:r>
            <a:r>
              <a:rPr lang="en-US" dirty="0" err="1">
                <a:solidFill>
                  <a:srgbClr val="7030A0"/>
                </a:solidFill>
                <a:latin typeface="Varela Round" pitchFamily="2" charset="-79"/>
                <a:cs typeface="Varela Round" pitchFamily="2" charset="-79"/>
              </a:rPr>
              <a:t>caso</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uso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específico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como</a:t>
            </a:r>
            <a:r>
              <a:rPr lang="en-US" dirty="0">
                <a:solidFill>
                  <a:srgbClr val="7030A0"/>
                </a:solidFill>
                <a:latin typeface="Varela Round" pitchFamily="2" charset="-79"/>
                <a:cs typeface="Varela Round" pitchFamily="2" charset="-79"/>
              </a:rPr>
              <a:t>: EBSERH, ANS, etc. Ainda assim, </a:t>
            </a:r>
            <a:r>
              <a:rPr lang="en-US" dirty="0" err="1">
                <a:solidFill>
                  <a:srgbClr val="7030A0"/>
                </a:solidFill>
                <a:latin typeface="Varela Round" pitchFamily="2" charset="-79"/>
                <a:cs typeface="Varela Round" pitchFamily="2" charset="-79"/>
              </a:rPr>
              <a:t>mantém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similaridades</a:t>
            </a:r>
            <a:r>
              <a:rPr lang="en-US" dirty="0">
                <a:solidFill>
                  <a:srgbClr val="7030A0"/>
                </a:solidFill>
                <a:latin typeface="Varela Round" pitchFamily="2" charset="-79"/>
                <a:cs typeface="Varela Round" pitchFamily="2" charset="-79"/>
              </a:rPr>
              <a:t> entre </a:t>
            </a:r>
            <a:r>
              <a:rPr lang="en-US" dirty="0" err="1">
                <a:solidFill>
                  <a:srgbClr val="7030A0"/>
                </a:solidFill>
                <a:latin typeface="Varela Round" pitchFamily="2" charset="-79"/>
                <a:cs typeface="Varela Round" pitchFamily="2" charset="-79"/>
              </a:rPr>
              <a:t>os</a:t>
            </a:r>
            <a:r>
              <a:rPr lang="en-US" dirty="0">
                <a:solidFill>
                  <a:srgbClr val="7030A0"/>
                </a:solidFill>
                <a:latin typeface="Varela Round" pitchFamily="2" charset="-79"/>
                <a:cs typeface="Varela Round" pitchFamily="2" charset="-79"/>
              </a:rPr>
              <a:t> guias que </a:t>
            </a:r>
            <a:r>
              <a:rPr lang="en-US" dirty="0" err="1">
                <a:solidFill>
                  <a:srgbClr val="7030A0"/>
                </a:solidFill>
                <a:latin typeface="Varela Round" pitchFamily="2" charset="-79"/>
                <a:cs typeface="Varela Round" pitchFamily="2" charset="-79"/>
              </a:rPr>
              <a:t>sejam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comuns</a:t>
            </a:r>
            <a:r>
              <a:rPr lang="en-US" dirty="0">
                <a:solidFill>
                  <a:srgbClr val="7030A0"/>
                </a:solidFill>
                <a:latin typeface="Varela Round" pitchFamily="2" charset="-79"/>
                <a:cs typeface="Varela Round" pitchFamily="2" charset="-79"/>
              </a:rPr>
              <a:t> à saúde </a:t>
            </a:r>
            <a:r>
              <a:rPr lang="en-US" dirty="0" err="1">
                <a:solidFill>
                  <a:srgbClr val="7030A0"/>
                </a:solidFill>
                <a:latin typeface="Varela Round" pitchFamily="2" charset="-79"/>
                <a:cs typeface="Varela Round" pitchFamily="2" charset="-79"/>
              </a:rPr>
              <a:t>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território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nacional</a:t>
            </a:r>
            <a:r>
              <a:rPr lang="en-US" dirty="0">
                <a:solidFill>
                  <a:srgbClr val="7030A0"/>
                </a:solidFill>
                <a:latin typeface="Varela Round" pitchFamily="2" charset="-79"/>
                <a:cs typeface="Varela Round" pitchFamily="2" charset="-79"/>
              </a:rPr>
              <a:t>;</a:t>
            </a:r>
          </a:p>
          <a:p>
            <a:pPr>
              <a:spcBef>
                <a:spcPts val="1200"/>
              </a:spcBef>
              <a:buClr>
                <a:srgbClr val="7030A0"/>
              </a:buClr>
            </a:pPr>
            <a:r>
              <a:rPr lang="en-US" dirty="0">
                <a:solidFill>
                  <a:srgbClr val="7030A0"/>
                </a:solidFill>
                <a:latin typeface="Varela Round" pitchFamily="2" charset="-79"/>
                <a:cs typeface="Varela Round" pitchFamily="2" charset="-79"/>
              </a:rPr>
              <a:t>O IPS </a:t>
            </a:r>
            <a:r>
              <a:rPr lang="en-US" dirty="0" err="1">
                <a:solidFill>
                  <a:srgbClr val="7030A0"/>
                </a:solidFill>
                <a:latin typeface="Varela Round" pitchFamily="2" charset="-79"/>
                <a:cs typeface="Varela Round" pitchFamily="2" charset="-79"/>
              </a:rPr>
              <a:t>empodera</a:t>
            </a:r>
            <a:r>
              <a:rPr lang="en-US" dirty="0">
                <a:solidFill>
                  <a:srgbClr val="7030A0"/>
                </a:solidFill>
                <a:latin typeface="Varela Round" pitchFamily="2" charset="-79"/>
                <a:cs typeface="Varela Round" pitchFamily="2" charset="-79"/>
              </a:rPr>
              <a:t> o </a:t>
            </a:r>
            <a:r>
              <a:rPr lang="en-US" dirty="0" err="1">
                <a:solidFill>
                  <a:srgbClr val="7030A0"/>
                </a:solidFill>
                <a:latin typeface="Varela Round" pitchFamily="2" charset="-79"/>
                <a:cs typeface="Varela Round" pitchFamily="2" charset="-79"/>
              </a:rPr>
              <a:t>cidadão</a:t>
            </a:r>
            <a:r>
              <a:rPr lang="en-US" dirty="0">
                <a:solidFill>
                  <a:srgbClr val="7030A0"/>
                </a:solidFill>
                <a:latin typeface="Varela Round" pitchFamily="2" charset="-79"/>
                <a:cs typeface="Varela Round" pitchFamily="2" charset="-79"/>
              </a:rPr>
              <a:t> o </a:t>
            </a:r>
            <a:r>
              <a:rPr lang="en-US" dirty="0" err="1">
                <a:solidFill>
                  <a:srgbClr val="7030A0"/>
                </a:solidFill>
                <a:latin typeface="Varela Round" pitchFamily="2" charset="-79"/>
                <a:cs typeface="Varela Round" pitchFamily="2" charset="-79"/>
              </a:rPr>
              <a:t>colocando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protagonista</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seus</a:t>
            </a:r>
            <a:r>
              <a:rPr lang="en-US" dirty="0">
                <a:solidFill>
                  <a:srgbClr val="7030A0"/>
                </a:solidFill>
                <a:latin typeface="Varela Round" pitchFamily="2" charset="-79"/>
                <a:cs typeface="Varela Round" pitchFamily="2" charset="-79"/>
              </a:rPr>
              <a:t> dados de </a:t>
            </a:r>
            <a:r>
              <a:rPr lang="en-US" dirty="0" err="1">
                <a:solidFill>
                  <a:srgbClr val="7030A0"/>
                </a:solidFill>
                <a:latin typeface="Varela Round" pitchFamily="2" charset="-79"/>
                <a:cs typeface="Varela Round" pitchFamily="2" charset="-79"/>
              </a:rPr>
              <a:t>saúde</a:t>
            </a:r>
            <a:r>
              <a:rPr lang="en-US" dirty="0">
                <a:solidFill>
                  <a:srgbClr val="7030A0"/>
                </a:solidFill>
                <a:latin typeface="Varela Round" pitchFamily="2" charset="-79"/>
                <a:cs typeface="Varela Round" pitchFamily="2" charset="-79"/>
              </a:rPr>
              <a:t> e com </a:t>
            </a:r>
            <a:r>
              <a:rPr lang="en-US" dirty="0" err="1">
                <a:solidFill>
                  <a:srgbClr val="7030A0"/>
                </a:solidFill>
                <a:latin typeface="Varela Round" pitchFamily="2" charset="-79"/>
                <a:cs typeface="Varela Round" pitchFamily="2" charset="-79"/>
              </a:rPr>
              <a:t>quem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deseja</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compartilhar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mesmos</a:t>
            </a:r>
            <a:r>
              <a:rPr lang="en-US" dirty="0">
                <a:solidFill>
                  <a:srgbClr val="7030A0"/>
                </a:solidFill>
                <a:latin typeface="Varela Round" pitchFamily="2" charset="-79"/>
                <a:cs typeface="Varela Round" pitchFamily="2" charset="-79"/>
              </a:rPr>
              <a:t>;</a:t>
            </a:r>
          </a:p>
          <a:p>
            <a:pPr>
              <a:spcBef>
                <a:spcPts val="1200"/>
              </a:spcBef>
              <a:buClr>
                <a:srgbClr val="7030A0"/>
              </a:buClr>
            </a:pPr>
            <a:r>
              <a:rPr lang="en-US" b="1" dirty="0" err="1">
                <a:solidFill>
                  <a:srgbClr val="7030A0"/>
                </a:solidFill>
                <a:latin typeface="Varela Round" pitchFamily="2" charset="-79"/>
                <a:cs typeface="Varela Round" pitchFamily="2" charset="-79"/>
              </a:rPr>
              <a:t>Agradecimentos</a:t>
            </a:r>
            <a:r>
              <a:rPr lang="en-US" b="1" dirty="0">
                <a:solidFill>
                  <a:srgbClr val="7030A0"/>
                </a:solidFill>
                <a:latin typeface="Varela Round" pitchFamily="2" charset="-79"/>
                <a:cs typeface="Varela Round" pitchFamily="2" charset="-79"/>
              </a:rPr>
              <a:t> a </a:t>
            </a:r>
            <a:r>
              <a:rPr lang="en-US" b="1" dirty="0" err="1">
                <a:solidFill>
                  <a:srgbClr val="7030A0"/>
                </a:solidFill>
                <a:latin typeface="Varela Round" pitchFamily="2" charset="-79"/>
                <a:cs typeface="Varela Round" pitchFamily="2" charset="-79"/>
              </a:rPr>
              <a:t>equipe</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técnica</a:t>
            </a:r>
            <a:r>
              <a:rPr lang="en-US" b="1" dirty="0">
                <a:solidFill>
                  <a:srgbClr val="7030A0"/>
                </a:solidFill>
                <a:latin typeface="Varela Round" pitchFamily="2" charset="-79"/>
                <a:cs typeface="Varela Round" pitchFamily="2" charset="-79"/>
              </a:rPr>
              <a:t> da </a:t>
            </a:r>
            <a:r>
              <a:rPr lang="en-US" b="1" dirty="0" err="1">
                <a:solidFill>
                  <a:srgbClr val="7030A0"/>
                </a:solidFill>
                <a:latin typeface="Varela Round" pitchFamily="2" charset="-79"/>
                <a:cs typeface="Varela Round" pitchFamily="2" charset="-79"/>
              </a:rPr>
              <a:t>Coordenação</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Geral</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Inovação</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Informática</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Saúde</a:t>
            </a:r>
            <a:r>
              <a:rPr lang="en-US" b="1" dirty="0">
                <a:solidFill>
                  <a:srgbClr val="7030A0"/>
                </a:solidFill>
                <a:latin typeface="Varela Round" pitchFamily="2" charset="-79"/>
                <a:cs typeface="Varela Round" pitchFamily="2" charset="-79"/>
              </a:rPr>
              <a:t> da SEIDIGI pela </a:t>
            </a:r>
            <a:r>
              <a:rPr lang="en-US" b="1" dirty="0" err="1">
                <a:solidFill>
                  <a:srgbClr val="7030A0"/>
                </a:solidFill>
                <a:latin typeface="Varela Round" pitchFamily="2" charset="-79"/>
                <a:cs typeface="Varela Round" pitchFamily="2" charset="-79"/>
              </a:rPr>
              <a:t>parceria</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execução</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gestão</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deste</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projeto</a:t>
            </a:r>
            <a:endParaRPr lang="en-US" b="1" dirty="0">
              <a:solidFill>
                <a:srgbClr val="7030A0"/>
              </a:solidFill>
              <a:latin typeface="Varela Round" pitchFamily="2" charset="-79"/>
              <a:cs typeface="Varela Round" pitchFamily="2" charset="-79"/>
            </a:endParaRPr>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1706140" y="313344"/>
            <a:ext cx="4126451" cy="553998"/>
          </a:xfrm>
          <a:prstGeom prst="rect">
            <a:avLst/>
          </a:prstGeom>
          <a:noFill/>
        </p:spPr>
        <p:txBody>
          <a:bodyPr wrap="none" rtlCol="0">
            <a:spAutoFit/>
          </a:bodyPr>
          <a:lstStyle/>
          <a:p>
            <a:r>
              <a:rPr lang="en-BR" sz="3000" dirty="0">
                <a:solidFill>
                  <a:srgbClr val="7030A0"/>
                </a:solidFill>
                <a:latin typeface="Varela Round" pitchFamily="2" charset="-79"/>
                <a:cs typeface="Varela Round" pitchFamily="2" charset="-79"/>
              </a:rPr>
              <a:t>Considerações Finais </a:t>
            </a:r>
          </a:p>
        </p:txBody>
      </p:sp>
      <p:grpSp>
        <p:nvGrpSpPr>
          <p:cNvPr id="2" name="Google Shape;73;p15">
            <a:extLst>
              <a:ext uri="{FF2B5EF4-FFF2-40B4-BE49-F238E27FC236}">
                <a16:creationId xmlns:a16="http://schemas.microsoft.com/office/drawing/2014/main" id="{EDE341C8-2C8E-8457-C27D-AD94AB8ED07E}"/>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E2AEC2EC-7DA7-8776-5089-13187423ACC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1DD2509-8F21-7208-738B-BE864015DA7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FF5D2A8C-1231-2575-3AE2-2C83AB158B9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987F46B0-C24C-5A04-ADD6-EC418AF4821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43729487-E35D-1DBA-E3A7-9549EE9AC18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773A23F4-F78C-59B9-EE18-1C373FF70A0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5C741E4F-0FBD-D57F-715D-FB3F41DB9783}"/>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306869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6B93A4EB-29F4-D9CD-4A86-93AE9D9ECDD6}"/>
              </a:ext>
            </a:extLst>
          </p:cNvPr>
          <p:cNvSpPr/>
          <p:nvPr/>
        </p:nvSpPr>
        <p:spPr>
          <a:xfrm flipH="1">
            <a:off x="4864811" y="1517867"/>
            <a:ext cx="355457" cy="2769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Oval 21">
            <a:extLst>
              <a:ext uri="{FF2B5EF4-FFF2-40B4-BE49-F238E27FC236}">
                <a16:creationId xmlns:a16="http://schemas.microsoft.com/office/drawing/2014/main" id="{D9A380FC-4DCB-3591-3EA2-52C26D420494}"/>
              </a:ext>
            </a:extLst>
          </p:cNvPr>
          <p:cNvSpPr/>
          <p:nvPr/>
        </p:nvSpPr>
        <p:spPr>
          <a:xfrm flipH="1">
            <a:off x="4979111" y="1632167"/>
            <a:ext cx="355457" cy="27699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2" name="Group 41">
            <a:extLst>
              <a:ext uri="{FF2B5EF4-FFF2-40B4-BE49-F238E27FC236}">
                <a16:creationId xmlns:a16="http://schemas.microsoft.com/office/drawing/2014/main" id="{22EC0C6E-C9DB-F2AF-F801-707A4DC80DD9}"/>
              </a:ext>
            </a:extLst>
          </p:cNvPr>
          <p:cNvGrpSpPr/>
          <p:nvPr/>
        </p:nvGrpSpPr>
        <p:grpSpPr>
          <a:xfrm>
            <a:off x="5215841" y="-30259"/>
            <a:ext cx="951326" cy="2199919"/>
            <a:chOff x="7338881" y="983137"/>
            <a:chExt cx="1268434" cy="2933225"/>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a:blip r:embed="rId2"/>
            <a:stretch>
              <a:fillRect/>
            </a:stretch>
          </p:blipFill>
          <p:spPr>
            <a:xfrm>
              <a:off x="7338881" y="983137"/>
              <a:ext cx="1268434" cy="2057802"/>
            </a:xfrm>
            <a:prstGeom prst="rect">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400692" y="3054588"/>
              <a:ext cx="1206623" cy="861774"/>
            </a:xfrm>
            <a:prstGeom prst="rect">
              <a:avLst/>
            </a:prstGeom>
            <a:noFill/>
          </p:spPr>
          <p:txBody>
            <a:bodyPr wrap="square">
              <a:spAutoFit/>
            </a:bodyPr>
            <a:lstStyle/>
            <a:p>
              <a:r>
                <a:rPr lang="en-BR" sz="1200"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934122" y="2977617"/>
            <a:ext cx="1590675" cy="1916291"/>
            <a:chOff x="8208691" y="4201401"/>
            <a:chExt cx="2120900" cy="255505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a:blip r:embed="rId3"/>
            <a:stretch>
              <a:fillRect/>
            </a:stretch>
          </p:blipFill>
          <p:spPr>
            <a:xfrm>
              <a:off x="8208691" y="4201401"/>
              <a:ext cx="1819386" cy="1884364"/>
            </a:xfrm>
            <a:prstGeom prst="rect">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615553"/>
            </a:xfrm>
            <a:prstGeom prst="rect">
              <a:avLst/>
            </a:prstGeom>
            <a:noFill/>
          </p:spPr>
          <p:txBody>
            <a:bodyPr wrap="square">
              <a:spAutoFit/>
            </a:bodyPr>
            <a:lstStyle/>
            <a:p>
              <a:pPr algn="ctr"/>
              <a:r>
                <a:rPr lang="en-BR" sz="1200" dirty="0">
                  <a:solidFill>
                    <a:srgbClr val="7030A0"/>
                  </a:solidFill>
                </a:rPr>
                <a:t>Beatriz de Faria</a:t>
              </a:r>
            </a:p>
            <a:p>
              <a:pPr algn="ctr"/>
              <a:r>
                <a:rPr lang="en-BR" sz="12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992279" y="2972869"/>
            <a:ext cx="1598761" cy="2080736"/>
            <a:chOff x="4233566" y="4044174"/>
            <a:chExt cx="2131681" cy="2774314"/>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615553"/>
            </a:xfrm>
            <a:prstGeom prst="rect">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a:blip r:embed="rId4"/>
            <a:stretch>
              <a:fillRect/>
            </a:stretch>
          </p:blipFill>
          <p:spPr>
            <a:xfrm>
              <a:off x="4233566" y="4044174"/>
              <a:ext cx="2057401" cy="2073993"/>
            </a:xfrm>
            <a:prstGeom prst="rect">
              <a:avLst/>
            </a:prstGeom>
          </p:spPr>
        </p:pic>
      </p:grpSp>
      <p:grpSp>
        <p:nvGrpSpPr>
          <p:cNvPr id="41" name="Group 40">
            <a:extLst>
              <a:ext uri="{FF2B5EF4-FFF2-40B4-BE49-F238E27FC236}">
                <a16:creationId xmlns:a16="http://schemas.microsoft.com/office/drawing/2014/main" id="{2DAEA3C2-A7B9-44B7-2431-2F684759478D}"/>
              </a:ext>
            </a:extLst>
          </p:cNvPr>
          <p:cNvGrpSpPr/>
          <p:nvPr/>
        </p:nvGrpSpPr>
        <p:grpSpPr>
          <a:xfrm>
            <a:off x="4084696" y="106635"/>
            <a:ext cx="1178594" cy="2368275"/>
            <a:chOff x="5622620" y="902697"/>
            <a:chExt cx="1720856" cy="3097085"/>
          </a:xfrm>
        </p:grpSpPr>
        <p:pic>
          <p:nvPicPr>
            <p:cNvPr id="28" name="Picture 27">
              <a:extLst>
                <a:ext uri="{FF2B5EF4-FFF2-40B4-BE49-F238E27FC236}">
                  <a16:creationId xmlns:a16="http://schemas.microsoft.com/office/drawing/2014/main" id="{E39C7843-B2BE-700E-5554-3401CA9F18AF}"/>
                </a:ext>
              </a:extLst>
            </p:cNvPr>
            <p:cNvPicPr>
              <a:picLocks noChangeAspect="1"/>
            </p:cNvPicPr>
            <p:nvPr/>
          </p:nvPicPr>
          <p:blipFill>
            <a:blip r:embed="rId5"/>
            <a:stretch>
              <a:fillRect/>
            </a:stretch>
          </p:blipFill>
          <p:spPr>
            <a:xfrm>
              <a:off x="5622620" y="902697"/>
              <a:ext cx="1720856" cy="1837874"/>
            </a:xfrm>
            <a:prstGeom prst="rect">
              <a:avLst/>
            </a:prstGeom>
          </p:spPr>
        </p:pic>
        <p:sp>
          <p:nvSpPr>
            <p:cNvPr id="29" name="TextBox 28">
              <a:extLst>
                <a:ext uri="{FF2B5EF4-FFF2-40B4-BE49-F238E27FC236}">
                  <a16:creationId xmlns:a16="http://schemas.microsoft.com/office/drawing/2014/main" id="{695AAF1A-7F08-2AE7-4D5A-665D6C476323}"/>
                </a:ext>
              </a:extLst>
            </p:cNvPr>
            <p:cNvSpPr txBox="1"/>
            <p:nvPr/>
          </p:nvSpPr>
          <p:spPr>
            <a:xfrm>
              <a:off x="5622620" y="2913055"/>
              <a:ext cx="1490137" cy="1086727"/>
            </a:xfrm>
            <a:prstGeom prst="rect">
              <a:avLst/>
            </a:prstGeom>
            <a:noFill/>
          </p:spPr>
          <p:txBody>
            <a:bodyPr wrap="square">
              <a:spAutoFit/>
            </a:bodyPr>
            <a:lstStyle/>
            <a:p>
              <a:r>
                <a:rPr lang="en-BR" sz="1200" dirty="0">
                  <a:solidFill>
                    <a:srgbClr val="7030A0"/>
                  </a:solidFill>
                </a:rPr>
                <a:t>José Augusto Chaves Rangel</a:t>
              </a:r>
            </a:p>
          </p:txBody>
        </p:sp>
      </p:grpSp>
      <p:grpSp>
        <p:nvGrpSpPr>
          <p:cNvPr id="37" name="Group 36">
            <a:extLst>
              <a:ext uri="{FF2B5EF4-FFF2-40B4-BE49-F238E27FC236}">
                <a16:creationId xmlns:a16="http://schemas.microsoft.com/office/drawing/2014/main" id="{12494EAE-6ED8-C045-4B3D-4F9B4A036F79}"/>
              </a:ext>
            </a:extLst>
          </p:cNvPr>
          <p:cNvGrpSpPr/>
          <p:nvPr/>
        </p:nvGrpSpPr>
        <p:grpSpPr>
          <a:xfrm>
            <a:off x="1300764" y="64511"/>
            <a:ext cx="1590675" cy="2007527"/>
            <a:chOff x="1668255" y="851906"/>
            <a:chExt cx="2120900" cy="2676702"/>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a:blip r:embed="rId6"/>
            <a:stretch>
              <a:fillRect/>
            </a:stretch>
          </p:blipFill>
          <p:spPr>
            <a:xfrm>
              <a:off x="1696561" y="851906"/>
              <a:ext cx="1919933" cy="2011906"/>
            </a:xfrm>
            <a:prstGeom prst="rect">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668255" y="2913055"/>
              <a:ext cx="2120900" cy="615553"/>
            </a:xfrm>
            <a:prstGeom prst="rect">
              <a:avLst/>
            </a:prstGeom>
            <a:noFill/>
          </p:spPr>
          <p:txBody>
            <a:bodyPr wrap="square">
              <a:spAutoFit/>
            </a:bodyPr>
            <a:lstStyle/>
            <a:p>
              <a:pPr algn="ctr"/>
              <a:r>
                <a:rPr lang="en-BR" sz="1050" dirty="0">
                  <a:solidFill>
                    <a:srgbClr val="7030A0"/>
                  </a:solidFill>
                </a:rPr>
                <a:t>Aline </a:t>
              </a:r>
              <a:r>
                <a:rPr lang="en-BR" sz="1200" dirty="0">
                  <a:solidFill>
                    <a:srgbClr val="7030A0"/>
                  </a:solidFill>
                </a:rPr>
                <a:t>Rodrigues</a:t>
              </a:r>
              <a:r>
                <a:rPr lang="en-BR" sz="1050" dirty="0">
                  <a:solidFill>
                    <a:srgbClr val="7030A0"/>
                  </a:solidFill>
                </a:rPr>
                <a:t> </a:t>
              </a:r>
              <a:r>
                <a:rPr lang="en-BR" sz="1200" dirty="0">
                  <a:solidFill>
                    <a:srgbClr val="7030A0"/>
                  </a:solidFill>
                </a:rPr>
                <a:t>Zamarro</a:t>
              </a:r>
              <a:endParaRPr lang="en-BR" sz="1050" dirty="0">
                <a:solidFill>
                  <a:srgbClr val="7030A0"/>
                </a:solidFill>
              </a:endParaRP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64195" y="2973586"/>
            <a:ext cx="1590675" cy="2192121"/>
            <a:chOff x="-85593" y="3964780"/>
            <a:chExt cx="2120900" cy="292282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a:blip r:embed="rId7"/>
            <a:stretch>
              <a:fillRect/>
            </a:stretch>
          </p:blipFill>
          <p:spPr>
            <a:xfrm>
              <a:off x="52429" y="3964780"/>
              <a:ext cx="1793238" cy="2041314"/>
            </a:xfrm>
            <a:prstGeom prst="rect">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769441"/>
            </a:xfrm>
            <a:prstGeom prst="rect">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416740" y="2986012"/>
            <a:ext cx="1652650" cy="2203290"/>
            <a:chOff x="2030033" y="3979043"/>
            <a:chExt cx="2203533" cy="2937719"/>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8">
                  <a:extLst>
                    <a:ext uri="{A12FA001-AC4F-418D-AE19-62706E023703}">
                      <ahyp:hlinkClr xmlns:ahyp="http://schemas.microsoft.com/office/drawing/2018/hyperlinkcolor"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a:blip r:embed="rId9"/>
            <a:stretch>
              <a:fillRect/>
            </a:stretch>
          </p:blipFill>
          <p:spPr>
            <a:xfrm>
              <a:off x="2030033" y="3979043"/>
              <a:ext cx="2057400" cy="1968500"/>
            </a:xfrm>
            <a:prstGeom prst="rect">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540139" y="2994664"/>
            <a:ext cx="1600815" cy="1962595"/>
            <a:chOff x="6326721" y="4062751"/>
            <a:chExt cx="2134420" cy="2616793"/>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369332"/>
            </a:xfrm>
            <a:prstGeom prst="rect">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a:blip r:embed="rId10"/>
            <a:stretch>
              <a:fillRect/>
            </a:stretch>
          </p:blipFill>
          <p:spPr>
            <a:xfrm>
              <a:off x="6326721" y="4062751"/>
              <a:ext cx="1774959" cy="2036838"/>
            </a:xfrm>
            <a:prstGeom prst="rect">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102763" y="56229"/>
            <a:ext cx="1590675" cy="2106794"/>
            <a:chOff x="-85593" y="791924"/>
            <a:chExt cx="2120900" cy="2809058"/>
          </a:xfrm>
        </p:grpSpPr>
        <p:sp>
          <p:nvSpPr>
            <p:cNvPr id="23" name="TextBox 22">
              <a:extLst>
                <a:ext uri="{FF2B5EF4-FFF2-40B4-BE49-F238E27FC236}">
                  <a16:creationId xmlns:a16="http://schemas.microsoft.com/office/drawing/2014/main" id="{9781A172-2293-43E6-D9BD-94CA23BE3CE3}"/>
                </a:ext>
              </a:extLst>
            </p:cNvPr>
            <p:cNvSpPr txBox="1"/>
            <p:nvPr/>
          </p:nvSpPr>
          <p:spPr>
            <a:xfrm>
              <a:off x="-85593" y="2985429"/>
              <a:ext cx="2120900" cy="615553"/>
            </a:xfrm>
            <a:prstGeom prst="rect">
              <a:avLst/>
            </a:prstGeom>
            <a:noFill/>
          </p:spPr>
          <p:txBody>
            <a:bodyPr wrap="square">
              <a:spAutoFit/>
            </a:bodyPr>
            <a:lstStyle/>
            <a:p>
              <a:pPr algn="ctr"/>
              <a:r>
                <a:rPr lang="en-BR" sz="1200" dirty="0">
                  <a:solidFill>
                    <a:srgbClr val="7030A0"/>
                  </a:solidFill>
                </a:rPr>
                <a:t>Monalisa de Assis 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a:blip r:embed="rId11"/>
            <a:stretch>
              <a:fillRect/>
            </a:stretch>
          </p:blipFill>
          <p:spPr>
            <a:xfrm>
              <a:off x="70888" y="791924"/>
              <a:ext cx="1601603" cy="2097014"/>
            </a:xfrm>
            <a:prstGeom prst="rect">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6172107" y="91758"/>
            <a:ext cx="1606052" cy="1720112"/>
            <a:chOff x="8780163" y="997075"/>
            <a:chExt cx="2141403" cy="2293483"/>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a:blip r:embed="rId12"/>
            <a:stretch>
              <a:fillRect/>
            </a:stretch>
          </p:blipFill>
          <p:spPr>
            <a:xfrm>
              <a:off x="8780163" y="997075"/>
              <a:ext cx="1853189" cy="1906976"/>
            </a:xfrm>
            <a:prstGeom prst="rect">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800666" y="2952003"/>
              <a:ext cx="2120900" cy="338555"/>
            </a:xfrm>
            <a:prstGeom prst="rect">
              <a:avLst/>
            </a:prstGeom>
            <a:noFill/>
          </p:spPr>
          <p:txBody>
            <a:bodyPr wrap="square">
              <a:spAutoFit/>
            </a:bodyPr>
            <a:lstStyle/>
            <a:p>
              <a:r>
                <a:rPr lang="en-BR" sz="1050" dirty="0">
                  <a:solidFill>
                    <a:srgbClr val="7030A0"/>
                  </a:solidFill>
                </a:rPr>
                <a:t>Joice 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484191" y="1454174"/>
            <a:ext cx="1590675" cy="1901847"/>
            <a:chOff x="9948780" y="2500355"/>
            <a:chExt cx="2222500" cy="2549944"/>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a:blip r:embed="rId13"/>
            <a:stretch>
              <a:fillRect/>
            </a:stretch>
          </p:blipFill>
          <p:spPr>
            <a:xfrm>
              <a:off x="9948780" y="2500355"/>
              <a:ext cx="2222500" cy="1936750"/>
            </a:xfrm>
            <a:prstGeom prst="rect">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028077" y="4493211"/>
              <a:ext cx="2120899" cy="557088"/>
            </a:xfrm>
            <a:prstGeom prst="rect">
              <a:avLst/>
            </a:prstGeom>
            <a:noFill/>
          </p:spPr>
          <p:txBody>
            <a:bodyPr wrap="square">
              <a:spAutoFit/>
            </a:bodyPr>
            <a:lstStyle/>
            <a:p>
              <a:pPr algn="ctr"/>
              <a:r>
                <a:rPr lang="en-BR" sz="1050"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3769203" y="1905838"/>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2788915" y="64510"/>
            <a:ext cx="1570288" cy="1795981"/>
            <a:chOff x="3640564" y="884773"/>
            <a:chExt cx="2195849" cy="2362258"/>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a:blip r:embed="rId14"/>
            <a:stretch>
              <a:fillRect/>
            </a:stretch>
          </p:blipFill>
          <p:spPr>
            <a:xfrm>
              <a:off x="3640564" y="884773"/>
              <a:ext cx="1878511" cy="1968500"/>
            </a:xfrm>
            <a:prstGeom prst="rect">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715513" y="2913055"/>
              <a:ext cx="2120900" cy="333976"/>
            </a:xfrm>
            <a:prstGeom prst="rect">
              <a:avLst/>
            </a:prstGeom>
            <a:noFill/>
          </p:spPr>
          <p:txBody>
            <a:bodyPr wrap="square">
              <a:spAutoFit/>
            </a:bodyPr>
            <a:lstStyle/>
            <a:p>
              <a:r>
                <a:rPr lang="en-BR" sz="1050" dirty="0">
                  <a:solidFill>
                    <a:srgbClr val="7030A0"/>
                  </a:solidFill>
                </a:rPr>
                <a:t>Italo Macedo</a:t>
              </a:r>
            </a:p>
          </p:txBody>
        </p:sp>
        <p:sp>
          <p:nvSpPr>
            <p:cNvPr id="39" name="Oval 38">
              <a:extLst>
                <a:ext uri="{FF2B5EF4-FFF2-40B4-BE49-F238E27FC236}">
                  <a16:creationId xmlns:a16="http://schemas.microsoft.com/office/drawing/2014/main" id="{97E8BA00-F393-BB94-C895-CBD6EA80C45B}"/>
                </a:ext>
              </a:extLst>
            </p:cNvPr>
            <p:cNvSpPr/>
            <p:nvPr/>
          </p:nvSpPr>
          <p:spPr>
            <a:xfrm>
              <a:off x="4953125" y="2523078"/>
              <a:ext cx="324900" cy="291727"/>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solidFill>
                  <a:srgbClr val="7030A0"/>
                </a:solidFill>
              </a:endParaRPr>
            </a:p>
          </p:txBody>
        </p:sp>
      </p:grpSp>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5"/>
          <a:stretch>
            <a:fillRect/>
          </a:stretch>
        </p:blipFill>
        <p:spPr>
          <a:xfrm>
            <a:off x="7721695" y="3362585"/>
            <a:ext cx="1198964" cy="1201739"/>
          </a:xfrm>
          <a:prstGeom prst="rect">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7649358" y="4652201"/>
            <a:ext cx="1343638" cy="415498"/>
          </a:xfrm>
          <a:prstGeom prst="rect">
            <a:avLst/>
          </a:prstGeom>
          <a:noFill/>
        </p:spPr>
        <p:txBody>
          <a:bodyPr wrap="none" rtlCol="0">
            <a:spAutoFit/>
          </a:bodyPr>
          <a:lstStyle/>
          <a:p>
            <a:pPr algn="ctr"/>
            <a:r>
              <a:rPr lang="en-BR" sz="1050" dirty="0">
                <a:solidFill>
                  <a:srgbClr val="7030A0"/>
                </a:solidFill>
              </a:rPr>
              <a:t>Carolina Rodoplho </a:t>
            </a:r>
          </a:p>
          <a:p>
            <a:pPr algn="ctr"/>
            <a:r>
              <a:rPr lang="en-BR" sz="1050" dirty="0">
                <a:solidFill>
                  <a:srgbClr val="7030A0"/>
                </a:solidFill>
              </a:rPr>
              <a:t>Santos</a:t>
            </a:r>
          </a:p>
        </p:txBody>
      </p:sp>
      <p:sp>
        <p:nvSpPr>
          <p:cNvPr id="47" name="TextBox 46">
            <a:extLst>
              <a:ext uri="{FF2B5EF4-FFF2-40B4-BE49-F238E27FC236}">
                <a16:creationId xmlns:a16="http://schemas.microsoft.com/office/drawing/2014/main" id="{690F2624-A444-0987-AEFE-EF01A9F72DA8}"/>
              </a:ext>
            </a:extLst>
          </p:cNvPr>
          <p:cNvSpPr txBox="1"/>
          <p:nvPr/>
        </p:nvSpPr>
        <p:spPr>
          <a:xfrm>
            <a:off x="821153" y="2292702"/>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1676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526473" y="1530050"/>
            <a:ext cx="8215746" cy="1621859"/>
          </a:xfrm>
          <a:prstGeom prst="rect">
            <a:avLst/>
          </a:prstGeom>
        </p:spPr>
        <p:txBody>
          <a:bodyPr/>
          <a:lstStyle>
            <a:lvl1pPr marL="0" indent="0" algn="ctr" defTabSz="914400" rtl="0" eaLnBrk="1" latinLnBrk="0" hangingPunct="1">
              <a:lnSpc>
                <a:spcPct val="90000"/>
              </a:lnSpc>
              <a:spcBef>
                <a:spcPts val="1000"/>
              </a:spcBef>
              <a:buFont typeface="Arial"/>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solidFill>
                <a:latin typeface="+mn-lt"/>
                <a:ea typeface="+mn-ea"/>
                <a:cs typeface="+mn-cs"/>
              </a:defRPr>
            </a:lvl9pPr>
          </a:lstStyle>
          <a:p>
            <a:r>
              <a:rPr lang="pt-BR" sz="3600" b="1">
                <a:solidFill>
                  <a:schemeClr val="bg1"/>
                </a:solidFill>
              </a:rPr>
              <a:t>Atualização da Base de Dados da Ontologia Brasileira de Medicamentos (OBM)</a:t>
            </a:r>
            <a:endParaRPr lang="en-US" sz="3600" b="1" dirty="0">
              <a:solidFill>
                <a:schemeClr val="bg1"/>
              </a:solidFill>
              <a:latin typeface="Verdana" charset="0"/>
              <a:ea typeface="Verdana" charset="0"/>
              <a:cs typeface="Verdana" charset="0"/>
            </a:endParaRPr>
          </a:p>
        </p:txBody>
      </p:sp>
      <p:sp>
        <p:nvSpPr>
          <p:cNvPr id="3" name="Title 2">
            <a:extLst>
              <a:ext uri="{FF2B5EF4-FFF2-40B4-BE49-F238E27FC236}">
                <a16:creationId xmlns:a16="http://schemas.microsoft.com/office/drawing/2014/main" id="{54CDA859-26D5-A0A6-0569-FE4494198F69}"/>
              </a:ext>
            </a:extLst>
          </p:cNvPr>
          <p:cNvSpPr>
            <a:spLocks noGrp="1"/>
          </p:cNvSpPr>
          <p:nvPr>
            <p:ph type="title"/>
          </p:nvPr>
        </p:nvSpPr>
        <p:spPr/>
        <p:txBody>
          <a:bodyPr>
            <a:normAutofit/>
          </a:bodyPr>
          <a:lstStyle/>
          <a:p>
            <a:r>
              <a:rPr lang="en-BR" sz="4000" dirty="0">
                <a:solidFill>
                  <a:srgbClr val="7030A0"/>
                </a:solidFill>
                <a:latin typeface="Varela Round" pitchFamily="2" charset="-79"/>
                <a:cs typeface="Varela Round" pitchFamily="2" charset="-79"/>
              </a:rPr>
              <a:t>Atualização OBM</a:t>
            </a:r>
          </a:p>
        </p:txBody>
      </p:sp>
      <p:grpSp>
        <p:nvGrpSpPr>
          <p:cNvPr id="6" name="Google Shape;73;p15">
            <a:extLst>
              <a:ext uri="{FF2B5EF4-FFF2-40B4-BE49-F238E27FC236}">
                <a16:creationId xmlns:a16="http://schemas.microsoft.com/office/drawing/2014/main" id="{9359ECF5-4377-2654-A1EC-C7902E348622}"/>
              </a:ext>
            </a:extLst>
          </p:cNvPr>
          <p:cNvGrpSpPr/>
          <p:nvPr/>
        </p:nvGrpSpPr>
        <p:grpSpPr>
          <a:xfrm>
            <a:off x="0" y="4474098"/>
            <a:ext cx="9144000" cy="708000"/>
            <a:chOff x="0" y="4474098"/>
            <a:chExt cx="9144000" cy="708000"/>
          </a:xfrm>
        </p:grpSpPr>
        <p:sp>
          <p:nvSpPr>
            <p:cNvPr id="7" name="Google Shape;74;p15">
              <a:extLst>
                <a:ext uri="{FF2B5EF4-FFF2-40B4-BE49-F238E27FC236}">
                  <a16:creationId xmlns:a16="http://schemas.microsoft.com/office/drawing/2014/main" id="{CF141DCA-1C3B-9DD9-164D-432D1E0F94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60119562-5DFA-58CE-AF5B-A4A0BD5AF3A2}"/>
                </a:ext>
              </a:extLst>
            </p:cNvPr>
            <p:cNvGrpSpPr/>
            <p:nvPr/>
          </p:nvGrpSpPr>
          <p:grpSpPr>
            <a:xfrm>
              <a:off x="5592275" y="4645600"/>
              <a:ext cx="1216631" cy="485275"/>
              <a:chOff x="7676800" y="4493200"/>
              <a:chExt cx="1216631" cy="485275"/>
            </a:xfrm>
          </p:grpSpPr>
          <p:sp>
            <p:nvSpPr>
              <p:cNvPr id="11" name="Google Shape;76;p15">
                <a:extLst>
                  <a:ext uri="{FF2B5EF4-FFF2-40B4-BE49-F238E27FC236}">
                    <a16:creationId xmlns:a16="http://schemas.microsoft.com/office/drawing/2014/main" id="{C00B480B-1E24-6803-0EE5-68C28156B42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1E8F7966-4A27-375D-F028-6F72999DCF5A}"/>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5EF74470-5FF7-0145-2389-1880305EA48D}"/>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9" name="Google Shape;79;p15">
              <a:extLst>
                <a:ext uri="{FF2B5EF4-FFF2-40B4-BE49-F238E27FC236}">
                  <a16:creationId xmlns:a16="http://schemas.microsoft.com/office/drawing/2014/main" id="{D08BC36A-28C6-661D-D50A-9E7A9216657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0F9118CD-5D79-2134-9C92-2011D022FED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32809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t>
            </a:r>
            <a:r>
              <a:rPr lang="pt-BR" sz="900" b="1" dirty="0" err="1">
                <a:solidFill>
                  <a:schemeClr val="tx1">
                    <a:lumMod val="50000"/>
                  </a:schemeClr>
                </a:solidFill>
              </a:rPr>
              <a:t>admnistração</a:t>
            </a:r>
            <a:endParaRPr lang="pt-BR" sz="9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44AA097-906D-41CC-83AF-85E1A6DD9F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Simple Light</Template>
  <TotalTime>429</TotalTime>
  <Words>2630</Words>
  <Application>Microsoft Macintosh PowerPoint</Application>
  <PresentationFormat>On-screen Show (16:9)</PresentationFormat>
  <Paragraphs>369</Paragraphs>
  <Slides>51</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51</vt:i4>
      </vt:variant>
    </vt:vector>
  </HeadingPairs>
  <TitlesOfParts>
    <vt:vector size="63" baseType="lpstr">
      <vt:lpstr>Arial</vt:lpstr>
      <vt:lpstr>Calibri</vt:lpstr>
      <vt:lpstr>Capriola</vt:lpstr>
      <vt:lpstr>DM Sans</vt:lpstr>
      <vt:lpstr>Gotham Black</vt:lpstr>
      <vt:lpstr>Graphik</vt:lpstr>
      <vt:lpstr>Helvetica Neue</vt:lpstr>
      <vt:lpstr>Open Sans</vt:lpstr>
      <vt:lpstr>Sniglet</vt:lpstr>
      <vt:lpstr>Varela Round</vt:lpstr>
      <vt:lpstr>Verdana</vt:lpstr>
      <vt:lpstr>Simple Light</vt:lpstr>
      <vt:lpstr>PowerPoint Presentation</vt:lpstr>
      <vt:lpstr>Agenda</vt:lpstr>
      <vt:lpstr>Gestão do Projeto</vt:lpstr>
      <vt:lpstr>PROJETO PROADI IPS-BRASIL</vt:lpstr>
      <vt:lpstr>IPS –Brasil – objetivos específicos</vt:lpstr>
      <vt:lpstr>Atualização OBM</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Mapeamento BRImunobiológicos – SNOMED IPS</vt:lpstr>
      <vt:lpstr>Mapeamento BRImunobiológicos – SNOMED IPS</vt:lpstr>
      <vt:lpstr>Mapeamento BRImunobiológicos – SNOMED IPS </vt:lpstr>
      <vt:lpstr>Inserção dos códigos brasileiros de Imunobiológicos no elecon SNOMED e SNOMED-IPS está confirmado para a versão de 2024 do IPS/GPS via HL7</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Conclusão Conectatona</vt:lpstr>
      <vt:lpstr>PowerPoint Presentation</vt:lpstr>
      <vt:lpstr>PowerPoint Presentation</vt:lpstr>
      <vt:lpstr>PowerPoint Presentation</vt:lpstr>
      <vt:lpstr>Execução Financeira IPS-Brasil 2023</vt:lpstr>
      <vt:lpstr>Contribuições do Projeto IPS para Governança de Dados na RNDS</vt:lpstr>
      <vt:lpstr>A importância de incorporar um Serviço de Terminologia no MS</vt:lpstr>
      <vt:lpstr>Importância do GI IPS Brasil para RNDS</vt:lpstr>
      <vt:lpstr>Próximos Passos</vt:lpstr>
      <vt:lpstr>Participações em eventos</vt:lpstr>
      <vt:lpstr>Enviados para publicação</vt:lpstr>
      <vt:lpstr> </vt:lpstr>
      <vt:lpstr>PowerPoint Presentation</vt:lpstr>
      <vt:lpstr>Que as sementes que plantamos em 2023 possam florescer em 2024!!!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12</cp:revision>
  <dcterms:created xsi:type="dcterms:W3CDTF">2023-12-18T21:24:32Z</dcterms:created>
  <dcterms:modified xsi:type="dcterms:W3CDTF">2023-12-19T17:11:30Z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